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721" r:id="rId5"/>
    <p:sldMasterId id="2147483745" r:id="rId6"/>
  </p:sldMasterIdLst>
  <p:notesMasterIdLst>
    <p:notesMasterId r:id="rId39"/>
  </p:notesMasterIdLst>
  <p:handoutMasterIdLst>
    <p:handoutMasterId r:id="rId40"/>
  </p:handoutMasterIdLst>
  <p:sldIdLst>
    <p:sldId id="483" r:id="rId7"/>
    <p:sldId id="426" r:id="rId8"/>
    <p:sldId id="729" r:id="rId9"/>
    <p:sldId id="770" r:id="rId10"/>
    <p:sldId id="730" r:id="rId11"/>
    <p:sldId id="734" r:id="rId12"/>
    <p:sldId id="733" r:id="rId13"/>
    <p:sldId id="771" r:id="rId14"/>
    <p:sldId id="735" r:id="rId15"/>
    <p:sldId id="737" r:id="rId16"/>
    <p:sldId id="746" r:id="rId17"/>
    <p:sldId id="736" r:id="rId18"/>
    <p:sldId id="749" r:id="rId19"/>
    <p:sldId id="778" r:id="rId20"/>
    <p:sldId id="780" r:id="rId21"/>
    <p:sldId id="779" r:id="rId22"/>
    <p:sldId id="781" r:id="rId23"/>
    <p:sldId id="795" r:id="rId24"/>
    <p:sldId id="792" r:id="rId25"/>
    <p:sldId id="782" r:id="rId26"/>
    <p:sldId id="793" r:id="rId27"/>
    <p:sldId id="794" r:id="rId28"/>
    <p:sldId id="783" r:id="rId29"/>
    <p:sldId id="784" r:id="rId30"/>
    <p:sldId id="785" r:id="rId31"/>
    <p:sldId id="788" r:id="rId32"/>
    <p:sldId id="789" r:id="rId33"/>
    <p:sldId id="790" r:id="rId34"/>
    <p:sldId id="787" r:id="rId35"/>
    <p:sldId id="786" r:id="rId36"/>
    <p:sldId id="796" r:id="rId37"/>
    <p:sldId id="777"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2880" userDrawn="1">
          <p15:clr>
            <a:srgbClr val="A4A3A4"/>
          </p15:clr>
        </p15:guide>
        <p15:guide id="3" pos="5602" userDrawn="1">
          <p15:clr>
            <a:srgbClr val="A4A3A4"/>
          </p15:clr>
        </p15:guide>
        <p15:guide id="4" pos="15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1946BA"/>
    <a:srgbClr val="5D7DC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E0074-FABC-4268-8E82-5DF51ED5EE65}" v="10" dt="2022-11-11T03:02:49.052"/>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67" autoAdjust="0"/>
    <p:restoredTop sz="67784" autoAdjust="0"/>
  </p:normalViewPr>
  <p:slideViewPr>
    <p:cSldViewPr snapToGrid="0" snapToObjects="1" showGuides="1">
      <p:cViewPr varScale="1">
        <p:scale>
          <a:sx n="147" d="100"/>
          <a:sy n="147" d="100"/>
        </p:scale>
        <p:origin x="138" y="144"/>
      </p:cViewPr>
      <p:guideLst>
        <p:guide orient="horz" pos="2232"/>
        <p:guide pos="2880"/>
        <p:guide pos="5602"/>
        <p:guide pos="158"/>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notesViewPr>
    <p:cSldViewPr snapToGrid="0" snapToObjects="1">
      <p:cViewPr varScale="1">
        <p:scale>
          <a:sx n="127" d="100"/>
          <a:sy n="127" d="100"/>
        </p:scale>
        <p:origin x="2286" y="1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Поляков Николай Александрович" userId="b391380f-c6ea-42f5-9e35-42d29d8598b9" providerId="ADAL" clId="{FE9E0074-FABC-4268-8E82-5DF51ED5EE65}"/>
    <pc:docChg chg="undo custSel addSld modSld">
      <pc:chgData name="Поляков Николай Александрович" userId="b391380f-c6ea-42f5-9e35-42d29d8598b9" providerId="ADAL" clId="{FE9E0074-FABC-4268-8E82-5DF51ED5EE65}" dt="2022-11-11T04:19:26.755" v="62" actId="20577"/>
      <pc:docMkLst>
        <pc:docMk/>
      </pc:docMkLst>
      <pc:sldChg chg="modSp">
        <pc:chgData name="Поляков Николай Александрович" userId="b391380f-c6ea-42f5-9e35-42d29d8598b9" providerId="ADAL" clId="{FE9E0074-FABC-4268-8E82-5DF51ED5EE65}" dt="2022-11-11T02:47:39.902" v="45" actId="20577"/>
        <pc:sldMkLst>
          <pc:docMk/>
          <pc:sldMk cId="3942540998" sldId="730"/>
        </pc:sldMkLst>
        <pc:spChg chg="mod">
          <ac:chgData name="Поляков Николай Александрович" userId="b391380f-c6ea-42f5-9e35-42d29d8598b9" providerId="ADAL" clId="{FE9E0074-FABC-4268-8E82-5DF51ED5EE65}" dt="2022-11-11T02:47:39.902" v="45" actId="20577"/>
          <ac:spMkLst>
            <pc:docMk/>
            <pc:sldMk cId="3942540998" sldId="730"/>
            <ac:spMk id="6" creationId="{644F6263-D503-46FE-B802-7AB94FC3B691}"/>
          </ac:spMkLst>
        </pc:spChg>
      </pc:sldChg>
      <pc:sldChg chg="modSp">
        <pc:chgData name="Поляков Николай Александрович" userId="b391380f-c6ea-42f5-9e35-42d29d8598b9" providerId="ADAL" clId="{FE9E0074-FABC-4268-8E82-5DF51ED5EE65}" dt="2022-11-11T03:02:49.052" v="47" actId="2711"/>
        <pc:sldMkLst>
          <pc:docMk/>
          <pc:sldMk cId="320933506" sldId="779"/>
        </pc:sldMkLst>
        <pc:spChg chg="mod">
          <ac:chgData name="Поляков Николай Александрович" userId="b391380f-c6ea-42f5-9e35-42d29d8598b9" providerId="ADAL" clId="{FE9E0074-FABC-4268-8E82-5DF51ED5EE65}" dt="2022-11-11T03:02:49.052" v="47" actId="2711"/>
          <ac:spMkLst>
            <pc:docMk/>
            <pc:sldMk cId="320933506" sldId="779"/>
            <ac:spMk id="12" creationId="{BC467F6B-BCD4-413B-91C0-4C0452D474F9}"/>
          </ac:spMkLst>
        </pc:spChg>
      </pc:sldChg>
      <pc:sldChg chg="modSp mod">
        <pc:chgData name="Поляков Николай Александрович" userId="b391380f-c6ea-42f5-9e35-42d29d8598b9" providerId="ADAL" clId="{FE9E0074-FABC-4268-8E82-5DF51ED5EE65}" dt="2022-11-11T03:21:09.750" v="58" actId="1036"/>
        <pc:sldMkLst>
          <pc:docMk/>
          <pc:sldMk cId="4284427796" sldId="784"/>
        </pc:sldMkLst>
        <pc:spChg chg="mod ord">
          <ac:chgData name="Поляков Николай Александрович" userId="b391380f-c6ea-42f5-9e35-42d29d8598b9" providerId="ADAL" clId="{FE9E0074-FABC-4268-8E82-5DF51ED5EE65}" dt="2022-11-11T03:20:44.669" v="49" actId="1076"/>
          <ac:spMkLst>
            <pc:docMk/>
            <pc:sldMk cId="4284427796" sldId="784"/>
            <ac:spMk id="9" creationId="{C1EC47A6-3D9D-42CC-B147-B6E4DB76DF57}"/>
          </ac:spMkLst>
        </pc:spChg>
        <pc:spChg chg="mod">
          <ac:chgData name="Поляков Николай Александрович" userId="b391380f-c6ea-42f5-9e35-42d29d8598b9" providerId="ADAL" clId="{FE9E0074-FABC-4268-8E82-5DF51ED5EE65}" dt="2022-11-11T03:21:09.750" v="58" actId="1036"/>
          <ac:spMkLst>
            <pc:docMk/>
            <pc:sldMk cId="4284427796" sldId="784"/>
            <ac:spMk id="20" creationId="{1E40E299-F05D-C6DB-33AA-F9B0E2048888}"/>
          </ac:spMkLst>
        </pc:spChg>
      </pc:sldChg>
      <pc:sldChg chg="addSp modSp new mod">
        <pc:chgData name="Поляков Николай Александрович" userId="b391380f-c6ea-42f5-9e35-42d29d8598b9" providerId="ADAL" clId="{FE9E0074-FABC-4268-8E82-5DF51ED5EE65}" dt="2022-11-11T04:19:26.755" v="62" actId="20577"/>
        <pc:sldMkLst>
          <pc:docMk/>
          <pc:sldMk cId="3511439477" sldId="796"/>
        </pc:sldMkLst>
        <pc:spChg chg="mod">
          <ac:chgData name="Поляков Николай Александрович" userId="b391380f-c6ea-42f5-9e35-42d29d8598b9" providerId="ADAL" clId="{FE9E0074-FABC-4268-8E82-5DF51ED5EE65}" dt="2022-11-11T02:26:42.926" v="39" actId="20577"/>
          <ac:spMkLst>
            <pc:docMk/>
            <pc:sldMk cId="3511439477" sldId="796"/>
            <ac:spMk id="2" creationId="{4BE8E576-2059-1753-F425-D8010179205F}"/>
          </ac:spMkLst>
        </pc:spChg>
        <pc:spChg chg="add mod">
          <ac:chgData name="Поляков Николай Александрович" userId="b391380f-c6ea-42f5-9e35-42d29d8598b9" providerId="ADAL" clId="{FE9E0074-FABC-4268-8E82-5DF51ED5EE65}" dt="2022-11-11T04:19:26.755" v="62" actId="20577"/>
          <ac:spMkLst>
            <pc:docMk/>
            <pc:sldMk cId="3511439477" sldId="796"/>
            <ac:spMk id="5" creationId="{56B038C6-78DB-3399-36B2-B051F4E85C38}"/>
          </ac:spMkLst>
        </pc:spChg>
        <pc:picChg chg="add mod">
          <ac:chgData name="Поляков Николай Александрович" userId="b391380f-c6ea-42f5-9e35-42d29d8598b9" providerId="ADAL" clId="{FE9E0074-FABC-4268-8E82-5DF51ED5EE65}" dt="2022-11-11T02:26:00.146" v="18" actId="14100"/>
          <ac:picMkLst>
            <pc:docMk/>
            <pc:sldMk cId="3511439477" sldId="796"/>
            <ac:picMk id="1026" creationId="{7B6AD554-7213-8907-B3DB-CD59B8D7988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2EE58B-4C84-46D0-ADFB-4C5050B00188}" type="datetime1">
              <a:rPr lang="en-US" smtClean="0"/>
              <a:t>11/11/2022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DBF1AE-628B-43DA-A606-9732AB05AF39}" type="datetime1">
              <a:rPr lang="en-US" smtClean="0"/>
              <a:t>11/11/2022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en-US" dirty="0"/>
                  <a:t>Hello. We are starting our LAB2 </a:t>
                </a:r>
                <a:r>
                  <a:rPr lang="ru-RU" dirty="0"/>
                  <a:t>«</a:t>
                </a:r>
                <a:r>
                  <a:rPr lang="en-US" dirty="0">
                    <a:solidFill>
                      <a:schemeClr val="bg1"/>
                    </a:solidFill>
                  </a:rPr>
                  <a:t>Operational amplifiers circuits design and simulation</a:t>
                </a:r>
                <a:r>
                  <a:rPr lang="ru-RU" dirty="0"/>
                  <a:t>»</a:t>
                </a:r>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2349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414042"/>
                </a:solidFill>
                <a:effectLst/>
                <a:latin typeface="Golos Text"/>
              </a:rPr>
              <a:t>We saw previously in the inverting operational amplifier that the inverting amplifier has a single input voltage applied to the inverting input terminal. If we add more input resistors to the input, each equal in value to the original input resistor we end up with another operational amplifier circuit called a </a:t>
            </a:r>
            <a:r>
              <a:rPr lang="en-US" sz="2800" b="1" i="0" dirty="0">
                <a:solidFill>
                  <a:srgbClr val="414042"/>
                </a:solidFill>
                <a:effectLst/>
                <a:latin typeface="Golos Text"/>
              </a:rPr>
              <a:t>Summing Amplifier</a:t>
            </a:r>
            <a:r>
              <a:rPr lang="en-US" sz="2800" b="0" i="0" dirty="0">
                <a:solidFill>
                  <a:srgbClr val="414042"/>
                </a:solidFill>
                <a:effectLst/>
                <a:latin typeface="Golos Text"/>
              </a:rPr>
              <a:t>, “</a:t>
            </a:r>
            <a:r>
              <a:rPr lang="en-US" sz="2800" b="0" i="1" dirty="0">
                <a:solidFill>
                  <a:srgbClr val="414042"/>
                </a:solidFill>
                <a:effectLst/>
                <a:latin typeface="Golos Text"/>
              </a:rPr>
              <a:t>summing inverter</a:t>
            </a:r>
            <a:r>
              <a:rPr lang="en-US" sz="2800" b="0" i="0" dirty="0">
                <a:solidFill>
                  <a:srgbClr val="414042"/>
                </a:solidFill>
                <a:effectLst/>
                <a:latin typeface="Golos Text"/>
              </a:rPr>
              <a:t>” or even a “</a:t>
            </a:r>
            <a:r>
              <a:rPr lang="en-US" sz="2800" b="0" i="1" dirty="0">
                <a:solidFill>
                  <a:srgbClr val="414042"/>
                </a:solidFill>
                <a:effectLst/>
                <a:latin typeface="Golos Text"/>
              </a:rPr>
              <a:t>voltage adder</a:t>
            </a:r>
            <a:r>
              <a:rPr lang="en-US" sz="2800" b="0" i="0" dirty="0">
                <a:solidFill>
                  <a:srgbClr val="414042"/>
                </a:solidFill>
                <a:effectLst/>
                <a:latin typeface="Golos Text"/>
              </a:rPr>
              <a:t>” circuit as shown in figure.</a:t>
            </a:r>
          </a:p>
          <a:p>
            <a:pPr algn="l"/>
            <a:endParaRPr lang="ru-RU" sz="1800" b="0" i="0" u="none" strike="noStrike" baseline="0" dirty="0">
              <a:solidFill>
                <a:srgbClr val="414042"/>
              </a:solidFill>
              <a:effectLst/>
              <a:latin typeface="Golos Text" panose="020B0503020202020204"/>
            </a:endParaRPr>
          </a:p>
          <a:p>
            <a:pPr algn="l"/>
            <a:r>
              <a:rPr lang="en-US" sz="1800" b="0" i="0" u="none" strike="noStrike" baseline="0" dirty="0">
                <a:solidFill>
                  <a:srgbClr val="414042"/>
                </a:solidFill>
                <a:effectLst/>
                <a:latin typeface="Times-Roman"/>
              </a:rPr>
              <a:t>In this simple summing amplifier circuit, the output voltage now becomes proportional to the sum of the input voltages. Then we can modify the original equation for the inverting amplifier to take account of these new inputs thus…</a:t>
            </a:r>
          </a:p>
          <a:p>
            <a:pPr algn="l"/>
            <a:endParaRPr lang="en-US" sz="1800" b="0" i="0" u="none" strike="noStrike" baseline="0" dirty="0">
              <a:solidFill>
                <a:srgbClr val="414042"/>
              </a:solidFill>
              <a:effectLst/>
              <a:latin typeface="Times-Roman"/>
            </a:endParaRPr>
          </a:p>
          <a:p>
            <a:pPr algn="l"/>
            <a:r>
              <a:rPr lang="en-US" sz="2800" b="0" i="0" dirty="0">
                <a:solidFill>
                  <a:srgbClr val="414042"/>
                </a:solidFill>
                <a:effectLst/>
                <a:latin typeface="Golos Text"/>
              </a:rPr>
              <a:t>We now have an operational amplifier circuit that will amplify each individual input voltage and produce an output voltage signal that is proportional to the algebraic “SUM” of the three individual input voltages. We can also add more inputs if required as each individual input “sees” their respective input resistance as the only input impedance.</a:t>
            </a:r>
            <a:endParaRPr lang="en-US" sz="1800" b="0" i="0" u="none" strike="noStrike" baseline="0" dirty="0">
              <a:solidFill>
                <a:srgbClr val="414042"/>
              </a:solidFill>
              <a:effectLst/>
              <a:latin typeface="Times-Roman"/>
            </a:endParaRPr>
          </a:p>
          <a:p>
            <a:pPr algn="l"/>
            <a:endParaRPr lang="en-US" sz="1800" b="0" i="0" u="none" strike="noStrike" baseline="0" dirty="0">
              <a:solidFill>
                <a:srgbClr val="414042"/>
              </a:solidFill>
              <a:effectLst/>
              <a:latin typeface="Times-Roman"/>
            </a:endParaRPr>
          </a:p>
          <a:p>
            <a:pPr algn="l"/>
            <a:r>
              <a:rPr lang="en-US" sz="2800" b="0" i="0" dirty="0">
                <a:solidFill>
                  <a:srgbClr val="414042"/>
                </a:solidFill>
                <a:effectLst/>
                <a:latin typeface="Golos Text"/>
              </a:rPr>
              <a:t>Note that when the summing point is connected to the inverting input of the op-amp the circuit will produce the negative sum of any number of input voltages. Likewise, when the summing point is connected to the non-inverting input of the op-amp, it will produce the positive sum of the input voltages.</a:t>
            </a:r>
            <a:endParaRPr lang="en-US" sz="1800" b="0" i="0" u="none" strike="noStrike" baseline="0" dirty="0">
              <a:solidFill>
                <a:srgbClr val="414042"/>
              </a:solidFill>
              <a:effectLst/>
              <a:latin typeface="Times-Roman"/>
            </a:endParaRPr>
          </a:p>
        </p:txBody>
      </p:sp>
    </p:spTree>
    <p:extLst>
      <p:ext uri="{BB962C8B-B14F-4D97-AF65-F5344CB8AC3E}">
        <p14:creationId xmlns:p14="http://schemas.microsoft.com/office/powerpoint/2010/main" val="861909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414042"/>
                </a:solidFill>
                <a:effectLst/>
                <a:latin typeface="Times-Roman"/>
              </a:rPr>
              <a:t>The manufacturer provides a number of graphical descriptions to describe the performance of the op-amp. Slide includes some typical performance curves comparing various characteristics as a function of supply voltage. The open-loop voltage gain is seen to get larger with a larger supply voltage value. Whereas the previous tabular information provided information at a particular supply voltage, the performance curve shows how the voltage gain is affected by using a range of supply voltage values.</a:t>
            </a:r>
          </a:p>
          <a:p>
            <a:pPr algn="l"/>
            <a:endParaRPr lang="en-US" sz="1800" b="0" i="0" u="none" strike="noStrike" baseline="0" dirty="0">
              <a:solidFill>
                <a:srgbClr val="414042"/>
              </a:solidFill>
              <a:effectLst/>
              <a:latin typeface="Times-Roman"/>
            </a:endParaRPr>
          </a:p>
          <a:p>
            <a:pPr algn="l"/>
            <a:r>
              <a:rPr lang="en-US" sz="1800" b="0" i="0" u="none" strike="noStrike" baseline="0" dirty="0">
                <a:solidFill>
                  <a:srgbClr val="414042"/>
                </a:solidFill>
                <a:effectLst/>
                <a:latin typeface="Times-Roman"/>
              </a:rPr>
              <a:t>Another performance curve in Figure shows how power consumption varies as a function of supply voltage. As shown, the power consumption increases with larger values of supply voltage. For example, whereas the power dissipation is about 50 </a:t>
            </a:r>
            <a:r>
              <a:rPr lang="en-US" sz="1800" b="0" i="0" u="none" strike="noStrike" baseline="0" dirty="0" err="1">
                <a:solidFill>
                  <a:srgbClr val="414042"/>
                </a:solidFill>
                <a:effectLst/>
                <a:latin typeface="Times-Roman"/>
              </a:rPr>
              <a:t>mW</a:t>
            </a:r>
            <a:r>
              <a:rPr lang="en-US" sz="1800" b="0" i="0" u="none" strike="noStrike" baseline="0" dirty="0">
                <a:solidFill>
                  <a:srgbClr val="414042"/>
                </a:solidFill>
                <a:effectLst/>
                <a:latin typeface="Times-Roman"/>
              </a:rPr>
              <a:t> at power supply 15 V, it drops to about 5 </a:t>
            </a:r>
            <a:r>
              <a:rPr lang="en-US" sz="1800" b="0" i="0" u="none" strike="noStrike" baseline="0" dirty="0" err="1">
                <a:solidFill>
                  <a:srgbClr val="414042"/>
                </a:solidFill>
                <a:effectLst/>
                <a:latin typeface="Times-Roman"/>
              </a:rPr>
              <a:t>mW</a:t>
            </a:r>
            <a:r>
              <a:rPr lang="en-US" sz="1800" b="0" i="0" u="none" strike="noStrike" baseline="0" dirty="0">
                <a:solidFill>
                  <a:srgbClr val="414042"/>
                </a:solidFill>
                <a:effectLst/>
                <a:latin typeface="Times-Roman"/>
              </a:rPr>
              <a:t> with power supply 5 V. Two other curves show how the input and output resistances are affected by frequency: The input impedance drops and the output resistance increases at higher frequency.</a:t>
            </a:r>
          </a:p>
        </p:txBody>
      </p:sp>
    </p:spTree>
    <p:extLst>
      <p:ext uri="{BB962C8B-B14F-4D97-AF65-F5344CB8AC3E}">
        <p14:creationId xmlns:p14="http://schemas.microsoft.com/office/powerpoint/2010/main" val="1981344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414042"/>
                </a:solidFill>
                <a:effectLst/>
                <a:latin typeface="Times-Roman"/>
              </a:rPr>
              <a:t>When a number of stages are connected in series, the overall gain is the product of the individual stage gains. Figure on slide shows a connection of three stages. The first stage is connected to provide noninverting gain A1. The next two stages provide an inverting gain A2 and A3. The overall circuit gain is then noninverting and is calculated by equation</a:t>
            </a:r>
            <a:r>
              <a:rPr lang="ru-RU" sz="1800" b="0" i="0" u="none" strike="noStrike" baseline="0" dirty="0">
                <a:solidFill>
                  <a:srgbClr val="414042"/>
                </a:solidFill>
                <a:effectLst/>
                <a:latin typeface="Golos Text" panose="020B0503020202020204"/>
              </a:rPr>
              <a:t>…</a:t>
            </a:r>
          </a:p>
          <a:p>
            <a:pPr algn="l"/>
            <a:endParaRPr lang="en-US" sz="1800" b="0" i="0" u="none" strike="noStrike" baseline="0" dirty="0">
              <a:solidFill>
                <a:srgbClr val="414042"/>
              </a:solidFill>
              <a:effectLst/>
              <a:latin typeface="Times-Roman"/>
            </a:endParaRPr>
          </a:p>
        </p:txBody>
      </p:sp>
    </p:spTree>
    <p:extLst>
      <p:ext uri="{BB962C8B-B14F-4D97-AF65-F5344CB8AC3E}">
        <p14:creationId xmlns:p14="http://schemas.microsoft.com/office/powerpoint/2010/main" val="395590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Roman"/>
              </a:rPr>
              <a:t>Two signals can be subtracted from one another in a number of ways. Upper figure shows two op-amp stages used to provide subtraction of input signals.</a:t>
            </a:r>
          </a:p>
          <a:p>
            <a:pPr algn="l"/>
            <a:r>
              <a:rPr lang="en-US" sz="1800" b="0" i="0" u="none" strike="noStrike" baseline="0" dirty="0">
                <a:latin typeface="Times-Roman"/>
              </a:rPr>
              <a:t> The resulting output is given by that equation…</a:t>
            </a:r>
          </a:p>
          <a:p>
            <a:pPr algn="l"/>
            <a:endParaRPr lang="en-US" sz="1800" b="0" i="0" u="none" strike="noStrike" baseline="0" dirty="0">
              <a:solidFill>
                <a:srgbClr val="414042"/>
              </a:solidFill>
              <a:effectLst/>
              <a:latin typeface="Times-Roman"/>
            </a:endParaRPr>
          </a:p>
          <a:p>
            <a:pPr algn="l"/>
            <a:r>
              <a:rPr lang="en-US" sz="1800" b="0" i="0" u="none" strike="noStrike" baseline="0" dirty="0">
                <a:latin typeface="Times-Roman"/>
              </a:rPr>
              <a:t>Another connection to provide subtraction of two signals is shown lower figure. This connection uses only one op-amp stage to provide subtracting two input signals. Using superposition, we can show the output to be</a:t>
            </a:r>
          </a:p>
          <a:p>
            <a:pPr algn="l"/>
            <a:endParaRPr lang="en-US" sz="1800" b="0" i="0" u="none" strike="noStrike" baseline="0" dirty="0">
              <a:solidFill>
                <a:srgbClr val="414042"/>
              </a:solidFill>
              <a:effectLst/>
              <a:latin typeface="Times-Roman"/>
            </a:endParaRPr>
          </a:p>
          <a:p>
            <a:pPr algn="l"/>
            <a:r>
              <a:rPr lang="en-US" sz="1800" b="0" i="0" u="none" strike="noStrike" baseline="0" dirty="0">
                <a:solidFill>
                  <a:srgbClr val="414042"/>
                </a:solidFill>
                <a:effectLst/>
                <a:latin typeface="Times-Roman"/>
              </a:rPr>
              <a:t>As you can see from the diagrams, the first option uses more operational amplifiers. While the second is only one. Moreover, in the first variant it is easier to obtain the necessary gain, and in the second it will be more difficult to select the appropriate resistances.</a:t>
            </a:r>
          </a:p>
        </p:txBody>
      </p:sp>
    </p:spTree>
    <p:extLst>
      <p:ext uri="{BB962C8B-B14F-4D97-AF65-F5344CB8AC3E}">
        <p14:creationId xmlns:p14="http://schemas.microsoft.com/office/powerpoint/2010/main" val="4067833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492443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solidFill>
                <a:srgbClr val="414042"/>
              </a:solidFill>
              <a:effectLst/>
              <a:latin typeface="Times-Roman"/>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805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7042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414042"/>
              </a:solidFill>
              <a:effectLst/>
              <a:latin typeface="Times-Roman"/>
            </a:endParaRPr>
          </a:p>
        </p:txBody>
      </p:sp>
    </p:spTree>
    <p:extLst>
      <p:ext uri="{BB962C8B-B14F-4D97-AF65-F5344CB8AC3E}">
        <p14:creationId xmlns:p14="http://schemas.microsoft.com/office/powerpoint/2010/main" val="380514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414042"/>
              </a:solidFill>
              <a:effectLst/>
              <a:latin typeface="Times-Roman"/>
            </a:endParaRPr>
          </a:p>
        </p:txBody>
      </p:sp>
    </p:spTree>
    <p:extLst>
      <p:ext uri="{BB962C8B-B14F-4D97-AF65-F5344CB8AC3E}">
        <p14:creationId xmlns:p14="http://schemas.microsoft.com/office/powerpoint/2010/main" val="2872558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Roman"/>
              </a:rPr>
              <a:t>Also it is possible to apply signals at each input—this being a double-ended operation. Left Figures on slide shows an input voltage, applied between the two input terminals (recall that neither input is at ground), with the resulting amplified output in phase with that applied between the plus and minus inputs. Left figure shows the same action resulting when two separate signals are applied to the inputs, with difference signal </a:t>
            </a:r>
            <a:r>
              <a:rPr lang="en-US" sz="1800" b="0" i="0" u="none" strike="noStrike" baseline="0" dirty="0" err="1">
                <a:latin typeface="Times-Roman"/>
              </a:rPr>
              <a:t>Vd</a:t>
            </a:r>
            <a:r>
              <a:rPr lang="en-US" sz="1800" b="0" i="0" u="none" strike="noStrike" baseline="0" dirty="0">
                <a:latin typeface="Times-Roman"/>
              </a:rPr>
              <a:t>.</a:t>
            </a:r>
            <a:endParaRPr lang="en-US" sz="1800" b="0" i="0" u="none" strike="noStrike" baseline="0" dirty="0">
              <a:solidFill>
                <a:srgbClr val="414042"/>
              </a:solidFill>
              <a:effectLst/>
              <a:latin typeface="Times-Roman"/>
            </a:endParaRPr>
          </a:p>
        </p:txBody>
      </p:sp>
    </p:spTree>
    <p:extLst>
      <p:ext uri="{BB962C8B-B14F-4D97-AF65-F5344CB8AC3E}">
        <p14:creationId xmlns:p14="http://schemas.microsoft.com/office/powerpoint/2010/main" val="155079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ru-RU" sz="1800" b="0" i="0" u="none" strike="noStrike" baseline="0" dirty="0">
              <a:solidFill>
                <a:srgbClr val="414042"/>
              </a:solidFill>
              <a:effectLst/>
              <a:latin typeface="Golos Text" panose="020B0503020202020204"/>
            </a:endParaRPr>
          </a:p>
        </p:txBody>
      </p:sp>
    </p:spTree>
    <p:extLst>
      <p:ext uri="{BB962C8B-B14F-4D97-AF65-F5344CB8AC3E}">
        <p14:creationId xmlns:p14="http://schemas.microsoft.com/office/powerpoint/2010/main" val="338921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Roman"/>
              </a:rPr>
              <a:t>The connection on slide shows an op-amp circuit that works as a noninverting amplifier</a:t>
            </a:r>
            <a:r>
              <a:rPr lang="ru-RU" sz="1800" b="0" i="0" u="none" strike="noStrike" baseline="0" dirty="0">
                <a:latin typeface="Golos Text" panose="020B0503020202020204"/>
              </a:rPr>
              <a:t> </a:t>
            </a:r>
            <a:r>
              <a:rPr lang="en-US" sz="1800" b="0" i="0" u="none" strike="noStrike" baseline="0" dirty="0">
                <a:latin typeface="Times-Roman"/>
              </a:rPr>
              <a:t>or constant-gain multiplier. It should be noted that the inverting amplifier connection</a:t>
            </a:r>
            <a:r>
              <a:rPr lang="ru-RU" sz="1800" b="0" i="0" u="none" strike="noStrike" baseline="0" dirty="0">
                <a:latin typeface="Golos Text" panose="020B0503020202020204"/>
              </a:rPr>
              <a:t> </a:t>
            </a:r>
            <a:r>
              <a:rPr lang="en-US" sz="1800" b="0" i="0" u="none" strike="noStrike" baseline="0" dirty="0">
                <a:latin typeface="Times-Roman"/>
              </a:rPr>
              <a:t>is more widely used because it has better frequency stability.</a:t>
            </a:r>
          </a:p>
          <a:p>
            <a:pPr algn="l"/>
            <a:endParaRPr lang="en-US" sz="1800" b="0" i="0" u="none" strike="noStrike" baseline="0" dirty="0">
              <a:latin typeface="Times-Roman"/>
            </a:endParaRPr>
          </a:p>
          <a:p>
            <a:pPr algn="l"/>
            <a:r>
              <a:rPr lang="en-US" sz="2800" b="0" i="0" dirty="0">
                <a:solidFill>
                  <a:srgbClr val="414042"/>
                </a:solidFill>
                <a:effectLst/>
                <a:latin typeface="Golos Text"/>
              </a:rPr>
              <a:t>In this configuration, the input voltage signal is applied directly to the non-inverting input terminal which means that the output gain of the amplifier becomes “Positive” in value in contrast to the “Inverting Amplifier” circuit we saw previously whose output gain is negative in value. The result of this is that the output signal is “in-phase” with the input signal.</a:t>
            </a:r>
          </a:p>
          <a:p>
            <a:pPr algn="l"/>
            <a:endParaRPr lang="en-US" sz="2800" b="0" i="0" dirty="0">
              <a:solidFill>
                <a:srgbClr val="414042"/>
              </a:solidFill>
              <a:effectLst/>
              <a:latin typeface="Golos Text"/>
            </a:endParaRPr>
          </a:p>
          <a:p>
            <a:pPr algn="l"/>
            <a:r>
              <a:rPr lang="en-US" sz="2800" b="0" i="0" dirty="0">
                <a:solidFill>
                  <a:srgbClr val="414042"/>
                </a:solidFill>
                <a:effectLst/>
                <a:latin typeface="Golos Text"/>
              </a:rPr>
              <a:t>Feedback control of the non-inverting operational amplifier is achieved by applying a small part of the output voltage signal back to the inverting ( </a:t>
            </a:r>
            <a:r>
              <a:rPr lang="en-US" sz="2800" b="0" i="0" u="none" strike="noStrike" dirty="0">
                <a:solidFill>
                  <a:srgbClr val="414143"/>
                </a:solidFill>
                <a:effectLst/>
                <a:latin typeface="Golos Text"/>
              </a:rPr>
              <a:t>–</a:t>
            </a:r>
            <a:r>
              <a:rPr lang="en-US" sz="2800" b="0" i="0" dirty="0">
                <a:solidFill>
                  <a:srgbClr val="414042"/>
                </a:solidFill>
                <a:effectLst/>
                <a:latin typeface="Golos Text"/>
              </a:rPr>
              <a:t> ) input terminal via a </a:t>
            </a:r>
            <a:r>
              <a:rPr lang="en-US" sz="2800" b="0" i="0" u="none" strike="noStrike" dirty="0" err="1">
                <a:solidFill>
                  <a:srgbClr val="414143"/>
                </a:solidFill>
                <a:effectLst/>
                <a:latin typeface="Golos Text"/>
              </a:rPr>
              <a:t>Rƒ</a:t>
            </a:r>
            <a:r>
              <a:rPr lang="en-US" sz="2800" b="0" i="0" u="none" strike="noStrike" dirty="0">
                <a:solidFill>
                  <a:srgbClr val="414143"/>
                </a:solidFill>
                <a:effectLst/>
                <a:latin typeface="Golos Text"/>
              </a:rPr>
              <a:t> – R2</a:t>
            </a:r>
            <a:r>
              <a:rPr lang="en-US" sz="2800" b="0" i="0" dirty="0">
                <a:solidFill>
                  <a:srgbClr val="414042"/>
                </a:solidFill>
                <a:effectLst/>
                <a:latin typeface="Golos Text"/>
              </a:rPr>
              <a:t> voltage divider network, again producing negative feedback. This closed-loop configuration produces a non-inverting amplifier circuit with very good stability, a very high input impedance, </a:t>
            </a:r>
            <a:r>
              <a:rPr lang="en-US" sz="2800" b="0" i="0" u="none" strike="noStrike" dirty="0">
                <a:solidFill>
                  <a:srgbClr val="414143"/>
                </a:solidFill>
                <a:effectLst/>
                <a:latin typeface="Golos Text"/>
              </a:rPr>
              <a:t>Rin</a:t>
            </a:r>
            <a:r>
              <a:rPr lang="en-US" sz="2800" b="0" i="0" dirty="0">
                <a:solidFill>
                  <a:srgbClr val="414042"/>
                </a:solidFill>
                <a:effectLst/>
                <a:latin typeface="Golos Text"/>
              </a:rPr>
              <a:t> approaching infinity, as no current flows into the positive input terminal, (ideal conditions) and a low output impedance, </a:t>
            </a:r>
            <a:r>
              <a:rPr lang="en-US" sz="2800" b="0" i="0" u="none" strike="noStrike" dirty="0">
                <a:solidFill>
                  <a:srgbClr val="414143"/>
                </a:solidFill>
                <a:effectLst/>
                <a:latin typeface="Golos Text"/>
              </a:rPr>
              <a:t>Rout</a:t>
            </a:r>
            <a:r>
              <a:rPr lang="en-US" sz="2800" b="0" i="0" dirty="0">
                <a:solidFill>
                  <a:srgbClr val="414042"/>
                </a:solidFill>
                <a:effectLst/>
                <a:latin typeface="Golos Text"/>
              </a:rPr>
              <a:t> as shown below.</a:t>
            </a:r>
          </a:p>
          <a:p>
            <a:pPr algn="l"/>
            <a:endParaRPr lang="en-US" sz="1800" b="0" i="0" u="none" strike="noStrike" baseline="0" dirty="0">
              <a:latin typeface="Times-Roman"/>
            </a:endParaRPr>
          </a:p>
          <a:p>
            <a:pPr algn="l"/>
            <a:r>
              <a:rPr lang="en-US" sz="1800" b="0" i="0" u="none" strike="noStrike" baseline="0" dirty="0">
                <a:latin typeface="Times-Roman"/>
              </a:rPr>
              <a:t>It can be shown that the gain of the circuit is</a:t>
            </a:r>
            <a:r>
              <a:rPr lang="ru-RU" sz="1800" b="0" i="0" u="none" strike="noStrike" baseline="0" dirty="0">
                <a:latin typeface="Golos Text" panose="020B0503020202020204"/>
              </a:rPr>
              <a:t>…</a:t>
            </a:r>
          </a:p>
          <a:p>
            <a:pPr algn="l"/>
            <a:endParaRPr lang="en-US" sz="1800" b="0" i="0" u="none" strike="noStrike" baseline="0" dirty="0">
              <a:latin typeface="Times-Roman"/>
            </a:endParaRPr>
          </a:p>
          <a:p>
            <a:pPr algn="l"/>
            <a:r>
              <a:rPr lang="en-US" sz="1800" b="0" i="0" u="none" strike="noStrike" baseline="0" dirty="0">
                <a:solidFill>
                  <a:srgbClr val="414042"/>
                </a:solidFill>
                <a:effectLst/>
                <a:latin typeface="Times-Roman"/>
              </a:rPr>
              <a:t>It can be seen that the gain depends only on the feedback resistance and resistance 1 and does not depend on the intrinsic gain of the operational amplifier</a:t>
            </a:r>
            <a:endParaRPr lang="en-US" sz="1800" b="0" i="0" u="none" strike="noStrike" baseline="0" dirty="0">
              <a:latin typeface="Times-Roman"/>
            </a:endParaRPr>
          </a:p>
        </p:txBody>
      </p:sp>
    </p:spTree>
    <p:extLst>
      <p:ext uri="{BB962C8B-B14F-4D97-AF65-F5344CB8AC3E}">
        <p14:creationId xmlns:p14="http://schemas.microsoft.com/office/powerpoint/2010/main" val="2536991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Roman"/>
              </a:rPr>
              <a:t>The main comparative characteristics of the inverting and non-inverting stages are presented in the table.</a:t>
            </a:r>
            <a:r>
              <a:rPr lang="ru-RU" sz="1800" b="0" i="0" u="none" strike="noStrike" baseline="0" dirty="0">
                <a:latin typeface="Golos Text" panose="020B0503020202020204"/>
              </a:rPr>
              <a:t> </a:t>
            </a:r>
            <a:r>
              <a:rPr lang="en-US" sz="1800" b="0" i="0" u="none" strike="noStrike" baseline="0" dirty="0">
                <a:latin typeface="Times-Roman"/>
              </a:rPr>
              <a:t>The main differences between amplifiers are gain coefficient, phase shift between input and output, and input impedance of the circuit.</a:t>
            </a:r>
          </a:p>
        </p:txBody>
      </p:sp>
    </p:spTree>
    <p:extLst>
      <p:ext uri="{BB962C8B-B14F-4D97-AF65-F5344CB8AC3E}">
        <p14:creationId xmlns:p14="http://schemas.microsoft.com/office/powerpoint/2010/main" val="3135869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414042"/>
                </a:solidFill>
                <a:effectLst/>
                <a:latin typeface="Golos Text"/>
              </a:rPr>
              <a:t>If we made the feedback resistor</a:t>
            </a:r>
            <a:r>
              <a:rPr lang="ru-RU" sz="2800" b="0" i="0" dirty="0">
                <a:solidFill>
                  <a:srgbClr val="414042"/>
                </a:solidFill>
                <a:effectLst/>
                <a:latin typeface="Golos Text"/>
              </a:rPr>
              <a:t> </a:t>
            </a:r>
            <a:r>
              <a:rPr lang="en-US" sz="2800" b="0" i="0" dirty="0">
                <a:solidFill>
                  <a:srgbClr val="414042"/>
                </a:solidFill>
                <a:effectLst/>
                <a:latin typeface="Golos Text"/>
              </a:rPr>
              <a:t>equal to zero and resistor </a:t>
            </a:r>
            <a:r>
              <a:rPr lang="ru-RU" sz="2800" b="0" i="0" dirty="0">
                <a:solidFill>
                  <a:srgbClr val="414042"/>
                </a:solidFill>
                <a:effectLst/>
                <a:latin typeface="Golos Text"/>
              </a:rPr>
              <a:t>2</a:t>
            </a:r>
            <a:r>
              <a:rPr lang="en-US" sz="2800" b="0" i="0" dirty="0">
                <a:solidFill>
                  <a:srgbClr val="414042"/>
                </a:solidFill>
                <a:effectLst/>
                <a:latin typeface="Golos Text"/>
              </a:rPr>
              <a:t> equal to infinity then the resulting circuit would have a fixed gain of “1” (unity) as all the output voltage is fed back to the inverting input terminal (negative feedback). This configuration would produce a special type of the non-inverting amplifier circuit called a </a:t>
            </a:r>
            <a:r>
              <a:rPr lang="en-US" sz="2800" b="1" i="0" dirty="0">
                <a:solidFill>
                  <a:srgbClr val="414042"/>
                </a:solidFill>
                <a:effectLst/>
                <a:latin typeface="Golos Text"/>
              </a:rPr>
              <a:t>Voltage Follower</a:t>
            </a:r>
            <a:r>
              <a:rPr lang="en-US" sz="2800" b="0" i="0" dirty="0">
                <a:solidFill>
                  <a:srgbClr val="414042"/>
                </a:solidFill>
                <a:effectLst/>
                <a:latin typeface="Golos Text"/>
              </a:rPr>
              <a:t>, also known as a “unity gain buffer”.</a:t>
            </a:r>
          </a:p>
          <a:p>
            <a:pPr algn="l"/>
            <a:endParaRPr lang="ru-RU" sz="2800" b="0" i="0" dirty="0">
              <a:solidFill>
                <a:srgbClr val="414042"/>
              </a:solidFill>
              <a:effectLst/>
              <a:latin typeface="Golos Text"/>
            </a:endParaRPr>
          </a:p>
          <a:p>
            <a:pPr algn="l"/>
            <a:r>
              <a:rPr lang="en-US" sz="2800" b="0" i="0" dirty="0">
                <a:solidFill>
                  <a:srgbClr val="414042"/>
                </a:solidFill>
                <a:effectLst/>
                <a:latin typeface="Golos Text"/>
              </a:rPr>
              <a:t>As the input signal is connected directly to the non-inverting input of the amplifier the output signal is not inverted resulting in the output voltage being equal to the input voltage. This then makes the </a:t>
            </a:r>
            <a:r>
              <a:rPr lang="en-US" sz="2800" b="1" i="0" dirty="0">
                <a:solidFill>
                  <a:srgbClr val="414042"/>
                </a:solidFill>
                <a:effectLst/>
                <a:latin typeface="Golos Text"/>
              </a:rPr>
              <a:t>voltage follower</a:t>
            </a:r>
            <a:r>
              <a:rPr lang="en-US" sz="2800" b="0" i="0" dirty="0">
                <a:solidFill>
                  <a:srgbClr val="414042"/>
                </a:solidFill>
                <a:effectLst/>
                <a:latin typeface="Golos Text"/>
              </a:rPr>
              <a:t> circuit ideal as a constant voltage source or voltage regulator because of its input to output isolation properties.</a:t>
            </a:r>
            <a:endParaRPr lang="ru-RU" sz="2800" b="0" i="0" dirty="0">
              <a:solidFill>
                <a:srgbClr val="414042"/>
              </a:solidFill>
              <a:effectLst/>
              <a:latin typeface="Golos Text"/>
            </a:endParaRPr>
          </a:p>
          <a:p>
            <a:pPr algn="l"/>
            <a:endParaRPr lang="en-US" sz="2800" b="0" i="0" dirty="0">
              <a:solidFill>
                <a:srgbClr val="414042"/>
              </a:solidFill>
              <a:effectLst/>
              <a:latin typeface="Golos Text"/>
            </a:endParaRPr>
          </a:p>
          <a:p>
            <a:pPr algn="l"/>
            <a:r>
              <a:rPr lang="en-US" sz="2800" b="0" i="0" dirty="0">
                <a:solidFill>
                  <a:srgbClr val="414042"/>
                </a:solidFill>
                <a:effectLst/>
                <a:latin typeface="Golos Text"/>
              </a:rPr>
              <a:t>The advantage of the unity gain voltage follower configuration is that it can be used when impedance matching or circuit isolation is more important than voltage or current amplification as it maintains the input signal voltage at its output terminal. Also, the input impedance of the voltage follower circuit is extremely high, typically above 1MΩ as it is equal to that of the operational amplifiers input resistance times its gain. The op-amps output impedance is very low since an ideal op-amp condition is assumed so is unaffected by changes in load.</a:t>
            </a:r>
          </a:p>
        </p:txBody>
      </p:sp>
    </p:spTree>
    <p:extLst>
      <p:ext uri="{BB962C8B-B14F-4D97-AF65-F5344CB8AC3E}">
        <p14:creationId xmlns:p14="http://schemas.microsoft.com/office/powerpoint/2010/main" val="2594784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Title 1"/>
          <p:cNvSpPr>
            <a:spLocks noGrp="1"/>
          </p:cNvSpPr>
          <p:nvPr>
            <p:ph type="title"/>
          </p:nvPr>
        </p:nvSpPr>
        <p:spPr>
          <a:xfrm>
            <a:off x="0" y="0"/>
            <a:ext cx="6327820" cy="548877"/>
          </a:xfrm>
        </p:spPr>
        <p:txBody>
          <a:bodyPr>
            <a:normAutofit/>
          </a:bodyPr>
          <a:lstStyle>
            <a:lvl1pPr>
              <a:defRPr sz="20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2" name="Content Placeholder 2"/>
          <p:cNvSpPr>
            <a:spLocks noGrp="1"/>
          </p:cNvSpPr>
          <p:nvPr>
            <p:ph sz="half" idx="1"/>
          </p:nvPr>
        </p:nvSpPr>
        <p:spPr>
          <a:xfrm>
            <a:off x="268310" y="771631"/>
            <a:ext cx="8418490" cy="3624357"/>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2" name="Нижний колонтитул 1">
            <a:extLst>
              <a:ext uri="{FF2B5EF4-FFF2-40B4-BE49-F238E27FC236}">
                <a16:creationId xmlns:a16="http://schemas.microsoft.com/office/drawing/2014/main" id="{7630F392-8200-4DAB-BEFA-429A8F675F64}"/>
              </a:ext>
            </a:extLst>
          </p:cNvPr>
          <p:cNvSpPr>
            <a:spLocks noGrp="1"/>
          </p:cNvSpPr>
          <p:nvPr>
            <p:ph type="ftr" sz="quarter" idx="10"/>
          </p:nvPr>
        </p:nvSpPr>
        <p:spPr/>
        <p:txBody>
          <a:bodyPr/>
          <a:lstStyle/>
          <a:p>
            <a:endParaRPr lang="ru-RU" dirty="0"/>
          </a:p>
        </p:txBody>
      </p:sp>
    </p:spTree>
    <p:extLst>
      <p:ext uri="{BB962C8B-B14F-4D97-AF65-F5344CB8AC3E}">
        <p14:creationId xmlns:p14="http://schemas.microsoft.com/office/powerpoint/2010/main" val="394128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144691687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z="2400">
                <a:latin typeface="Golos Text" panose="020B0503020202020204"/>
              </a:rPr>
              <a:t>Main text / summary goes here (if needed)</a:t>
            </a:r>
            <a:r>
              <a:rPr lang="ru-RU" sz="2400">
                <a:latin typeface="Golos Text" panose="020B0503020202020204"/>
              </a:rPr>
              <a:t>.</a:t>
            </a:r>
            <a:endParaRPr lang="en-US" sz="2400">
              <a:latin typeface="Golos Text" panose="020B0503020202020204"/>
            </a:endParaRPr>
          </a:p>
          <a:p>
            <a:endParaRPr lang="ru-RU" sz="2400">
              <a:latin typeface="Golos Text" panose="020B0503020202020204"/>
            </a:endParaRPr>
          </a:p>
          <a:p>
            <a:pPr marL="0" indent="0" algn="l">
              <a:buNone/>
            </a:pPr>
            <a:r>
              <a:rPr lang="en-US" sz="2000" b="1" i="0">
                <a:solidFill>
                  <a:srgbClr val="2C2D2E"/>
                </a:solidFill>
                <a:effectLst/>
                <a:latin typeface="Golos Text" panose="020B0503020202020204"/>
              </a:rPr>
              <a:t>Start of list</a:t>
            </a:r>
            <a:r>
              <a:rPr lang="ru-RU" sz="2000" b="1"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item</a:t>
            </a:r>
            <a:r>
              <a:rPr lang="ru-RU" sz="2000" b="0"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item</a:t>
            </a:r>
            <a:r>
              <a:rPr lang="ru-RU" sz="2000" b="0"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end of list</a:t>
            </a:r>
            <a:r>
              <a:rPr lang="ru-RU" sz="2000" b="0" i="0">
                <a:solidFill>
                  <a:srgbClr val="2C2D2E"/>
                </a:solidFill>
                <a:effectLst/>
                <a:latin typeface="Golos Text" panose="020B0503020202020204"/>
              </a:rPr>
              <a:t>.</a:t>
            </a:r>
          </a:p>
        </p:txBody>
      </p:sp>
    </p:spTree>
    <p:extLst>
      <p:ext uri="{BB962C8B-B14F-4D97-AF65-F5344CB8AC3E}">
        <p14:creationId xmlns:p14="http://schemas.microsoft.com/office/powerpoint/2010/main" val="227034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a:p>
            <a:endParaRPr lang="ru-RU" sz="1200">
              <a:latin typeface="Golos Text" panose="020B0503020202020204"/>
            </a:endParaRPr>
          </a:p>
          <a:p>
            <a:pPr marL="0" indent="0" algn="l">
              <a:buNone/>
            </a:pPr>
            <a:r>
              <a:rPr lang="en-US" sz="1100" b="1" i="0">
                <a:solidFill>
                  <a:srgbClr val="2C2D2E"/>
                </a:solidFill>
                <a:effectLst/>
                <a:latin typeface="Golos Text" panose="020B0503020202020204"/>
              </a:rPr>
              <a:t>Start of list</a:t>
            </a:r>
            <a:r>
              <a:rPr lang="ru-RU" sz="1100" b="1"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end of list</a:t>
            </a:r>
            <a:r>
              <a:rPr lang="ru-RU" sz="1100" b="0" i="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3316128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hasCustomPrompt="1"/>
          </p:nvPr>
        </p:nvSpPr>
        <p:spPr>
          <a:xfrm>
            <a:off x="457200" y="936852"/>
            <a:ext cx="4608513" cy="3842155"/>
          </a:xfrm>
          <a:prstGeom prst="roundRect">
            <a:avLst>
              <a:gd name="adj" fmla="val 7784"/>
            </a:avLst>
          </a:prstGeom>
        </p:spPr>
        <p:txBody>
          <a:bodyPr/>
          <a:lstStyle/>
          <a:p>
            <a:r>
              <a:rPr lang="en-US"/>
              <a:t>Image goes here</a:t>
            </a:r>
            <a:endParaRPr lang="ru-RU"/>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summary goes here (if needed)</a:t>
            </a:r>
            <a:r>
              <a:rPr lang="ru-RU" sz="1400">
                <a:latin typeface="Golos Text" panose="020B0503020202020204"/>
              </a:rPr>
              <a:t>.</a:t>
            </a:r>
            <a:endParaRPr lang="en-US" sz="1400">
              <a:latin typeface="Golos Text" panose="020B0503020202020204"/>
            </a:endParaRPr>
          </a:p>
        </p:txBody>
      </p:sp>
    </p:spTree>
    <p:extLst>
      <p:ext uri="{BB962C8B-B14F-4D97-AF65-F5344CB8AC3E}">
        <p14:creationId xmlns:p14="http://schemas.microsoft.com/office/powerpoint/2010/main" val="4227771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1435538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981737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a:p>
            <a:endParaRPr lang="ru-RU" sz="1200">
              <a:latin typeface="Golos Text" panose="020B0503020202020204"/>
            </a:endParaRPr>
          </a:p>
          <a:p>
            <a:pPr marL="0" indent="0" algn="l">
              <a:buNone/>
            </a:pPr>
            <a:r>
              <a:rPr lang="en-US" sz="1100" b="1" i="0">
                <a:solidFill>
                  <a:srgbClr val="2C2D2E"/>
                </a:solidFill>
                <a:effectLst/>
                <a:latin typeface="Golos Text" panose="020B0503020202020204"/>
              </a:rPr>
              <a:t>Start of list</a:t>
            </a:r>
            <a:r>
              <a:rPr lang="ru-RU" sz="1100" b="1"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end of list</a:t>
            </a:r>
            <a:r>
              <a:rPr lang="ru-RU" sz="1100" b="0" i="0">
                <a:solidFill>
                  <a:srgbClr val="2C2D2E"/>
                </a:solidFill>
                <a:effectLst/>
                <a:latin typeface="Golos Text" panose="020B0503020202020204"/>
              </a:rPr>
              <a:t>.</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Tree>
    <p:extLst>
      <p:ext uri="{BB962C8B-B14F-4D97-AF65-F5344CB8AC3E}">
        <p14:creationId xmlns:p14="http://schemas.microsoft.com/office/powerpoint/2010/main" val="1817691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hasCustomPrompt="1"/>
          </p:nvPr>
        </p:nvSpPr>
        <p:spPr>
          <a:xfrm>
            <a:off x="457200" y="936852"/>
            <a:ext cx="4608513" cy="3842155"/>
          </a:xfrm>
          <a:prstGeom prst="roundRect">
            <a:avLst>
              <a:gd name="adj" fmla="val 7952"/>
            </a:avLst>
          </a:prstGeom>
        </p:spPr>
        <p:txBody>
          <a:bodyPr/>
          <a:lstStyle>
            <a:lvl1pPr>
              <a:defRPr>
                <a:solidFill>
                  <a:schemeClr val="bg1"/>
                </a:solidFill>
              </a:defRPr>
            </a:lvl1pPr>
          </a:lstStyle>
          <a:p>
            <a:r>
              <a:rPr lang="en-US"/>
              <a:t>Image goes here</a:t>
            </a:r>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458648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2615783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161703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Ckfq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3" name="Content Placeholder 2"/>
          <p:cNvSpPr>
            <a:spLocks noGrp="1"/>
          </p:cNvSpPr>
          <p:nvPr>
            <p:ph sz="half" idx="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4" name="Content Placeholder 3"/>
          <p:cNvSpPr>
            <a:spLocks noGrp="1"/>
          </p:cNvSpPr>
          <p:nvPr>
            <p:ph sz="half" idx="2"/>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5" name="Нижний колонтитул 4">
            <a:extLst>
              <a:ext uri="{FF2B5EF4-FFF2-40B4-BE49-F238E27FC236}">
                <a16:creationId xmlns:a16="http://schemas.microsoft.com/office/drawing/2014/main" id="{542829BA-E879-44CB-8F86-543B3826C1FC}"/>
              </a:ext>
            </a:extLst>
          </p:cNvPr>
          <p:cNvSpPr>
            <a:spLocks noGrp="1"/>
          </p:cNvSpPr>
          <p:nvPr>
            <p:ph type="ftr" sz="quarter" idx="10"/>
          </p:nvPr>
        </p:nvSpPr>
        <p:spPr/>
        <p:txBody>
          <a:bodyPr/>
          <a:lstStyle/>
          <a:p>
            <a:endParaRPr lang="ru-RU" dirty="0"/>
          </a:p>
        </p:txBody>
      </p:sp>
    </p:spTree>
    <p:extLst>
      <p:ext uri="{BB962C8B-B14F-4D97-AF65-F5344CB8AC3E}">
        <p14:creationId xmlns:p14="http://schemas.microsoft.com/office/powerpoint/2010/main" val="1251592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a:p>
            <a:endParaRPr lang="ru-RU" sz="1400">
              <a:latin typeface="Golos Text" panose="020B0503020202020204"/>
            </a:endParaRPr>
          </a:p>
          <a:p>
            <a:pPr marL="0" indent="0" algn="l">
              <a:buNone/>
            </a:pPr>
            <a:r>
              <a:rPr lang="en-US" sz="1200" b="1" i="0">
                <a:solidFill>
                  <a:srgbClr val="2C2D2E"/>
                </a:solidFill>
                <a:effectLst/>
                <a:latin typeface="Golos Text" panose="020B0503020202020204"/>
              </a:rPr>
              <a:t>Start of list</a:t>
            </a:r>
            <a:r>
              <a:rPr lang="ru-RU" sz="1200" b="1"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end of list</a:t>
            </a:r>
            <a:r>
              <a:rPr lang="ru-RU" sz="1200" b="0" i="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553845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hasCustomPrompt="1"/>
          </p:nvPr>
        </p:nvSpPr>
        <p:spPr>
          <a:xfrm>
            <a:off x="457200" y="936852"/>
            <a:ext cx="4608513" cy="3842155"/>
          </a:xfrm>
          <a:prstGeom prst="roundRect">
            <a:avLst>
              <a:gd name="adj" fmla="val 8957"/>
            </a:avLst>
          </a:prstGeom>
        </p:spPr>
        <p:txBody>
          <a:bodyPr/>
          <a:lstStyle>
            <a:lvl1pPr>
              <a:defRPr>
                <a:solidFill>
                  <a:schemeClr val="bg1"/>
                </a:solidFill>
              </a:defRPr>
            </a:lvl1pPr>
          </a:lstStyle>
          <a:p>
            <a:r>
              <a:rPr lang="en-US"/>
              <a:t>Image goes here</a:t>
            </a:r>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2686774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1094620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a:p>
            <a:pPr lvl="0"/>
            <a:endParaRPr lang="ru-RU"/>
          </a:p>
          <a:p>
            <a:pPr lvl="0"/>
            <a:endParaRPr lang="ru-RU"/>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1974269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a:p>
            <a:endParaRPr lang="ru-RU" sz="1400">
              <a:latin typeface="Golos Text" panose="020B0503020202020204"/>
            </a:endParaRPr>
          </a:p>
          <a:p>
            <a:pPr marL="0" indent="0" algn="l">
              <a:buNone/>
            </a:pPr>
            <a:r>
              <a:rPr lang="en-US" sz="1200" b="1" i="0">
                <a:solidFill>
                  <a:srgbClr val="2C2D2E"/>
                </a:solidFill>
                <a:effectLst/>
                <a:latin typeface="Golos Text" panose="020B0503020202020204"/>
              </a:rPr>
              <a:t>Start of list</a:t>
            </a:r>
            <a:r>
              <a:rPr lang="ru-RU" sz="1200" b="1"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end of list</a:t>
            </a:r>
            <a:r>
              <a:rPr lang="ru-RU" sz="1200" b="0" i="0">
                <a:solidFill>
                  <a:srgbClr val="2C2D2E"/>
                </a:solidFill>
                <a:effectLst/>
                <a:latin typeface="Golos Text" panose="020B0503020202020204"/>
              </a:rPr>
              <a:t>.</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Tree>
    <p:extLst>
      <p:ext uri="{BB962C8B-B14F-4D97-AF65-F5344CB8AC3E}">
        <p14:creationId xmlns:p14="http://schemas.microsoft.com/office/powerpoint/2010/main" val="1650889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hasCustomPrompt="1"/>
          </p:nvPr>
        </p:nvSpPr>
        <p:spPr>
          <a:xfrm>
            <a:off x="457200" y="936852"/>
            <a:ext cx="4608513" cy="3842155"/>
          </a:xfrm>
          <a:prstGeom prst="roundRect">
            <a:avLst>
              <a:gd name="adj" fmla="val 7617"/>
            </a:avLst>
          </a:prstGeom>
        </p:spPr>
        <p:txBody>
          <a:bodyPr/>
          <a:lstStyle>
            <a:lvl1pPr>
              <a:defRPr>
                <a:solidFill>
                  <a:schemeClr val="bg1"/>
                </a:solidFill>
              </a:defRPr>
            </a:lvl1pPr>
          </a:lstStyle>
          <a:p>
            <a:r>
              <a:rPr lang="en-US"/>
              <a:t>Image goes here</a:t>
            </a:r>
            <a:endParaRPr lang="ru-RU"/>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37671985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summary goes here (if needed)</a:t>
            </a:r>
            <a:r>
              <a:rPr lang="ru-RU" sz="1400">
                <a:latin typeface="Golos Text" panose="020B0503020202020204"/>
              </a:rPr>
              <a:t>.</a:t>
            </a:r>
            <a:endParaRPr lang="en-US" sz="1400">
              <a:latin typeface="Golos Text" panose="020B0503020202020204"/>
            </a:endParaRP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hasCustomPrompt="1"/>
          </p:nvPr>
        </p:nvSpPr>
        <p:spPr>
          <a:xfrm>
            <a:off x="457200" y="943208"/>
            <a:ext cx="2532744" cy="1883023"/>
          </a:xfrm>
          <a:prstGeom prst="roundRect">
            <a:avLst>
              <a:gd name="adj" fmla="val 11537"/>
            </a:avLst>
          </a:prstGeom>
        </p:spPr>
        <p:txBody>
          <a:bodyPr/>
          <a:lstStyle>
            <a:lvl1pPr>
              <a:defRPr/>
            </a:lvl1pPr>
          </a:lstStyle>
          <a:p>
            <a:r>
              <a:rPr lang="en-US"/>
              <a:t>Image goes here</a:t>
            </a:r>
            <a:endParaRPr lang="ru-RU"/>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hasCustomPrompt="1"/>
          </p:nvPr>
        </p:nvSpPr>
        <p:spPr>
          <a:xfrm>
            <a:off x="457200" y="2935720"/>
            <a:ext cx="2532744" cy="1883023"/>
          </a:xfrm>
          <a:prstGeom prst="roundRect">
            <a:avLst>
              <a:gd name="adj" fmla="val 11537"/>
            </a:avLst>
          </a:prstGeom>
        </p:spPr>
        <p:txBody>
          <a:bodyPr/>
          <a:lstStyle>
            <a:lvl1pPr>
              <a:defRPr/>
            </a:lvl1pPr>
          </a:lstStyle>
          <a:p>
            <a:r>
              <a:rPr lang="en-US"/>
              <a:t>Image goes here</a:t>
            </a:r>
            <a:endParaRPr lang="ru-RU"/>
          </a:p>
        </p:txBody>
      </p:sp>
    </p:spTree>
    <p:extLst>
      <p:ext uri="{BB962C8B-B14F-4D97-AF65-F5344CB8AC3E}">
        <p14:creationId xmlns:p14="http://schemas.microsoft.com/office/powerpoint/2010/main" val="3264006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956019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marL="0" marR="0" lvl="0" indent="0" algn="l" defTabSz="457200" rtl="0" eaLnBrk="1" fontAlgn="auto" latinLnBrk="0" hangingPunct="1">
              <a:lnSpc>
                <a:spcPct val="100000"/>
              </a:lnSpc>
              <a:spcBef>
                <a:spcPct val="20000"/>
              </a:spcBef>
              <a:spcAft>
                <a:spcPts val="0"/>
              </a:spcAft>
              <a:buClrTx/>
              <a:buSzPct val="100000"/>
              <a:buFont typeface="Arial"/>
              <a:buNone/>
              <a:tabLst/>
              <a:defRPr/>
            </a:pPr>
            <a:r>
              <a:rPr lang="en-US"/>
              <a:t>Subheading</a:t>
            </a:r>
            <a:endParaRPr lang="ru-RU"/>
          </a:p>
          <a:p>
            <a:pPr lvl="0"/>
            <a:endParaRPr lang="ru-RU"/>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hasCustomPrompt="1"/>
          </p:nvPr>
        </p:nvSpPr>
        <p:spPr>
          <a:xfrm>
            <a:off x="469081" y="944463"/>
            <a:ext cx="2577001" cy="1883023"/>
          </a:xfrm>
          <a:prstGeom prst="roundRect">
            <a:avLst>
              <a:gd name="adj" fmla="val 11537"/>
            </a:avLst>
          </a:prstGeom>
        </p:spPr>
        <p:txBody>
          <a:bodyPr/>
          <a:lstStyle>
            <a:lvl1pPr>
              <a:defRPr/>
            </a:lvl1pPr>
          </a:lstStyle>
          <a:p>
            <a:r>
              <a:rPr lang="en-US"/>
              <a:t>Image goes here</a:t>
            </a:r>
            <a:endParaRPr lang="ru-RU"/>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hasCustomPrompt="1"/>
          </p:nvPr>
        </p:nvSpPr>
        <p:spPr>
          <a:xfrm>
            <a:off x="3221666" y="944462"/>
            <a:ext cx="2577001" cy="1883023"/>
          </a:xfrm>
          <a:prstGeom prst="roundRect">
            <a:avLst>
              <a:gd name="adj" fmla="val 12905"/>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hasCustomPrompt="1"/>
          </p:nvPr>
        </p:nvSpPr>
        <p:spPr>
          <a:xfrm>
            <a:off x="5980690" y="944463"/>
            <a:ext cx="2577001" cy="1883023"/>
          </a:xfrm>
          <a:prstGeom prst="roundRect">
            <a:avLst>
              <a:gd name="adj" fmla="val 1051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Tree>
    <p:extLst>
      <p:ext uri="{BB962C8B-B14F-4D97-AF65-F5344CB8AC3E}">
        <p14:creationId xmlns:p14="http://schemas.microsoft.com/office/powerpoint/2010/main" val="24952812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hasCustomPrompt="1"/>
          </p:nvPr>
        </p:nvSpPr>
        <p:spPr>
          <a:xfrm>
            <a:off x="457200" y="949329"/>
            <a:ext cx="2532744" cy="1883023"/>
          </a:xfrm>
          <a:prstGeom prst="roundRect">
            <a:avLst>
              <a:gd name="adj" fmla="val 11537"/>
            </a:avLst>
          </a:prstGeom>
        </p:spPr>
        <p:txBody>
          <a:bodyPr/>
          <a:lstStyle>
            <a:lvl1pPr>
              <a:defRPr/>
            </a:lvl1pPr>
          </a:lstStyle>
          <a:p>
            <a:r>
              <a:rPr lang="en-US"/>
              <a:t>Image goes here</a:t>
            </a:r>
            <a:endParaRPr lang="ru-RU"/>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hasCustomPrompt="1"/>
          </p:nvPr>
        </p:nvSpPr>
        <p:spPr>
          <a:xfrm>
            <a:off x="3095171" y="949328"/>
            <a:ext cx="2532744" cy="1883023"/>
          </a:xfrm>
          <a:prstGeom prst="roundRect">
            <a:avLst>
              <a:gd name="adj" fmla="val 1187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hasCustomPrompt="1"/>
          </p:nvPr>
        </p:nvSpPr>
        <p:spPr>
          <a:xfrm>
            <a:off x="3095171"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hasCustomPrompt="1"/>
          </p:nvPr>
        </p:nvSpPr>
        <p:spPr>
          <a:xfrm>
            <a:off x="457199"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Tree>
    <p:extLst>
      <p:ext uri="{BB962C8B-B14F-4D97-AF65-F5344CB8AC3E}">
        <p14:creationId xmlns:p14="http://schemas.microsoft.com/office/powerpoint/2010/main" val="2427541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298360" y="742506"/>
            <a:ext cx="5024908" cy="36491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11" name="Picture Placeholder 10"/>
          <p:cNvSpPr>
            <a:spLocks noGrp="1"/>
          </p:cNvSpPr>
          <p:nvPr>
            <p:ph type="pic" sz="quarter" idx="10"/>
          </p:nvPr>
        </p:nvSpPr>
        <p:spPr>
          <a:xfrm>
            <a:off x="5698075" y="752220"/>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98075" y="358114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p:nvPr>
        </p:nvSpPr>
        <p:spPr>
          <a:xfrm>
            <a:off x="0" y="0"/>
            <a:ext cx="6314941" cy="523741"/>
          </a:xfrm>
        </p:spPr>
        <p:txBody>
          <a:bodyPr/>
          <a:lstStyle/>
          <a:p>
            <a:r>
              <a:rPr lang="en-US" dirty="0"/>
              <a:t>Click to edit Master title style</a:t>
            </a:r>
          </a:p>
        </p:txBody>
      </p:sp>
      <p:sp>
        <p:nvSpPr>
          <p:cNvPr id="7" name="Picture Placeholder 10">
            <a:extLst>
              <a:ext uri="{FF2B5EF4-FFF2-40B4-BE49-F238E27FC236}">
                <a16:creationId xmlns:a16="http://schemas.microsoft.com/office/drawing/2014/main" id="{C34BFBD5-40AE-4BA9-8695-68A078837431}"/>
              </a:ext>
            </a:extLst>
          </p:cNvPr>
          <p:cNvSpPr>
            <a:spLocks noGrp="1"/>
          </p:cNvSpPr>
          <p:nvPr>
            <p:ph type="pic" sz="quarter" idx="12"/>
          </p:nvPr>
        </p:nvSpPr>
        <p:spPr>
          <a:xfrm>
            <a:off x="5698075" y="2166683"/>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3" name="Нижний колонтитул 2">
            <a:extLst>
              <a:ext uri="{FF2B5EF4-FFF2-40B4-BE49-F238E27FC236}">
                <a16:creationId xmlns:a16="http://schemas.microsoft.com/office/drawing/2014/main" id="{98CB796E-B512-4FCE-B3F9-570C55A55D5F}"/>
              </a:ext>
            </a:extLst>
          </p:cNvPr>
          <p:cNvSpPr>
            <a:spLocks noGrp="1"/>
          </p:cNvSpPr>
          <p:nvPr>
            <p:ph type="ftr" sz="quarter" idx="13"/>
          </p:nvPr>
        </p:nvSpPr>
        <p:spPr/>
        <p:txBody>
          <a:bodyPr/>
          <a:lstStyle/>
          <a:p>
            <a:endParaRPr lang="ru-RU" dirty="0"/>
          </a:p>
        </p:txBody>
      </p:sp>
    </p:spTree>
    <p:extLst>
      <p:ext uri="{BB962C8B-B14F-4D97-AF65-F5344CB8AC3E}">
        <p14:creationId xmlns:p14="http://schemas.microsoft.com/office/powerpoint/2010/main" val="302546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en-US"/>
              <a:t>Key sentence</a:t>
            </a:r>
            <a:endParaRPr lang="ru-RU"/>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hasCustomPrompt="1"/>
          </p:nvPr>
        </p:nvSpPr>
        <p:spPr>
          <a:xfrm>
            <a:off x="3095171" y="963397"/>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hasCustomPrompt="1"/>
          </p:nvPr>
        </p:nvSpPr>
        <p:spPr>
          <a:xfrm>
            <a:off x="5733141" y="966928"/>
            <a:ext cx="2532744" cy="1883023"/>
          </a:xfrm>
          <a:prstGeom prst="roundRect">
            <a:avLst>
              <a:gd name="adj" fmla="val 11196"/>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hasCustomPrompt="1"/>
          </p:nvPr>
        </p:nvSpPr>
        <p:spPr>
          <a:xfrm>
            <a:off x="5733141" y="2954042"/>
            <a:ext cx="2532744" cy="1883023"/>
          </a:xfrm>
          <a:prstGeom prst="roundRect">
            <a:avLst>
              <a:gd name="adj" fmla="val 880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hasCustomPrompt="1"/>
          </p:nvPr>
        </p:nvSpPr>
        <p:spPr>
          <a:xfrm>
            <a:off x="3095171" y="2960314"/>
            <a:ext cx="2532744" cy="1883023"/>
          </a:xfrm>
          <a:prstGeom prst="roundRect">
            <a:avLst>
              <a:gd name="adj" fmla="val 845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hasCustomPrompt="1"/>
          </p:nvPr>
        </p:nvSpPr>
        <p:spPr>
          <a:xfrm>
            <a:off x="457200" y="2960314"/>
            <a:ext cx="2532744" cy="1883023"/>
          </a:xfrm>
          <a:prstGeom prst="roundRect">
            <a:avLst>
              <a:gd name="adj" fmla="val 1016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Tree>
    <p:extLst>
      <p:ext uri="{BB962C8B-B14F-4D97-AF65-F5344CB8AC3E}">
        <p14:creationId xmlns:p14="http://schemas.microsoft.com/office/powerpoint/2010/main" val="1608874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en-US"/>
              <a:t>Image goes here</a:t>
            </a:r>
            <a:endParaRPr lang="ru-RU"/>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en-US"/>
              <a:t>Image goes here</a:t>
            </a:r>
            <a:endParaRPr lang="ru-RU"/>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en-US"/>
              <a:t>Image goes here</a:t>
            </a:r>
            <a:endParaRPr lang="ru-RU"/>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en-US"/>
              <a:t>Image goes here</a:t>
            </a:r>
            <a:endParaRPr lang="ru-RU"/>
          </a:p>
        </p:txBody>
      </p:sp>
    </p:spTree>
    <p:extLst>
      <p:ext uri="{BB962C8B-B14F-4D97-AF65-F5344CB8AC3E}">
        <p14:creationId xmlns:p14="http://schemas.microsoft.com/office/powerpoint/2010/main" val="9322268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BD34-FAE1-87B3-39F7-AEE2EE0D5DD6}"/>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EC9C2449-5F2B-639A-C076-2EDB1360757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9DEC77A4-96D3-FA1B-5EA4-CD19EA57B7CF}"/>
              </a:ext>
            </a:extLst>
          </p:cNvPr>
          <p:cNvSpPr>
            <a:spLocks noGrp="1"/>
          </p:cNvSpPr>
          <p:nvPr>
            <p:ph type="dt" sz="half" idx="10"/>
          </p:nvPr>
        </p:nvSpPr>
        <p:spPr/>
        <p:txBody>
          <a:bodyPr/>
          <a:lstStyle/>
          <a:p>
            <a:fld id="{556CE185-6A19-491A-B762-1B0D1EA473C7}" type="datetime1">
              <a:rPr lang="ru-RU" smtClean="0"/>
              <a:t>11.11.2022</a:t>
            </a:fld>
            <a:endParaRPr lang="ru-RU"/>
          </a:p>
        </p:txBody>
      </p:sp>
      <p:sp>
        <p:nvSpPr>
          <p:cNvPr id="5" name="Footer Placeholder 4">
            <a:extLst>
              <a:ext uri="{FF2B5EF4-FFF2-40B4-BE49-F238E27FC236}">
                <a16:creationId xmlns:a16="http://schemas.microsoft.com/office/drawing/2014/main" id="{86A2DA0C-01C3-8FB5-23CB-03CCF113814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7B791B7-7D82-41D6-A110-BF8FA48BF78B}"/>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065825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8C76C-4A9E-E9CC-EEFF-E9B3808C83C5}"/>
              </a:ext>
            </a:extLst>
          </p:cNvPr>
          <p:cNvPicPr>
            <a:picLocks noChangeAspect="1"/>
          </p:cNvPicPr>
          <p:nvPr userDrawn="1"/>
        </p:nvPicPr>
        <p:blipFill rotWithShape="1">
          <a:blip r:embed="rId2"/>
          <a:srcRect b="27853"/>
          <a:stretch/>
        </p:blipFill>
        <p:spPr>
          <a:xfrm>
            <a:off x="0" y="-15623"/>
            <a:ext cx="9144000" cy="498223"/>
          </a:xfrm>
          <a:prstGeom prst="rect">
            <a:avLst/>
          </a:prstGeom>
        </p:spPr>
      </p:pic>
      <p:sp>
        <p:nvSpPr>
          <p:cNvPr id="2" name="Title 1">
            <a:extLst>
              <a:ext uri="{FF2B5EF4-FFF2-40B4-BE49-F238E27FC236}">
                <a16:creationId xmlns:a16="http://schemas.microsoft.com/office/drawing/2014/main" id="{0E28B93C-F889-8189-8743-B2CBB0E81B0B}"/>
              </a:ext>
            </a:extLst>
          </p:cNvPr>
          <p:cNvSpPr>
            <a:spLocks noGrp="1"/>
          </p:cNvSpPr>
          <p:nvPr>
            <p:ph type="title" hasCustomPrompt="1"/>
          </p:nvPr>
        </p:nvSpPr>
        <p:spPr>
          <a:xfrm>
            <a:off x="1114364" y="3706"/>
            <a:ext cx="5201920" cy="405169"/>
          </a:xfrm>
        </p:spPr>
        <p:txBody>
          <a:bodyPr>
            <a:noAutofit/>
          </a:bodyPr>
          <a:lstStyle>
            <a:lvl1pPr>
              <a:defRPr sz="2800" b="1">
                <a:solidFill>
                  <a:schemeClr val="bg1"/>
                </a:solidFill>
                <a:latin typeface="Golos Text"/>
              </a:defRPr>
            </a:lvl1pPr>
          </a:lstStyle>
          <a:p>
            <a:r>
              <a:rPr lang="en-US" dirty="0"/>
              <a:t>Heading</a:t>
            </a:r>
            <a:endParaRPr lang="ru-RU" dirty="0"/>
          </a:p>
        </p:txBody>
      </p:sp>
      <p:sp>
        <p:nvSpPr>
          <p:cNvPr id="4" name="Date Placeholder 3">
            <a:extLst>
              <a:ext uri="{FF2B5EF4-FFF2-40B4-BE49-F238E27FC236}">
                <a16:creationId xmlns:a16="http://schemas.microsoft.com/office/drawing/2014/main" id="{F27AE32E-ED92-A6CF-D757-3CF2A8F535CF}"/>
              </a:ext>
            </a:extLst>
          </p:cNvPr>
          <p:cNvSpPr>
            <a:spLocks noGrp="1"/>
          </p:cNvSpPr>
          <p:nvPr>
            <p:ph type="dt" sz="half" idx="10"/>
          </p:nvPr>
        </p:nvSpPr>
        <p:spPr>
          <a:xfrm>
            <a:off x="243417" y="4767262"/>
            <a:ext cx="2057400" cy="274637"/>
          </a:xfrm>
        </p:spPr>
        <p:txBody>
          <a:bodyPr/>
          <a:lstStyle/>
          <a:p>
            <a:fld id="{F1A16D04-4693-41E1-99FA-D0401098D673}" type="datetime1">
              <a:rPr lang="ru-RU" smtClean="0"/>
              <a:t>11.11.2022</a:t>
            </a:fld>
            <a:endParaRPr lang="ru-RU"/>
          </a:p>
        </p:txBody>
      </p:sp>
      <p:sp>
        <p:nvSpPr>
          <p:cNvPr id="5" name="Footer Placeholder 4">
            <a:extLst>
              <a:ext uri="{FF2B5EF4-FFF2-40B4-BE49-F238E27FC236}">
                <a16:creationId xmlns:a16="http://schemas.microsoft.com/office/drawing/2014/main" id="{A94B950B-6C69-804B-F011-7F703607F4B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5CDD691-D536-6A78-A1B9-218FB3670400}"/>
              </a:ext>
            </a:extLst>
          </p:cNvPr>
          <p:cNvSpPr>
            <a:spLocks noGrp="1"/>
          </p:cNvSpPr>
          <p:nvPr>
            <p:ph type="sldNum" sz="quarter" idx="12"/>
          </p:nvPr>
        </p:nvSpPr>
        <p:spPr>
          <a:xfrm>
            <a:off x="6843183" y="4767262"/>
            <a:ext cx="2057400" cy="274637"/>
          </a:xfrm>
        </p:spPr>
        <p:txBody>
          <a:bodyPr/>
          <a:lstStyle/>
          <a:p>
            <a:fld id="{A4BDE3F2-B1B0-46A8-92A9-E78909E31F9F}" type="slidenum">
              <a:rPr lang="ru-RU" smtClean="0"/>
              <a:t>‹#›</a:t>
            </a:fld>
            <a:endParaRPr lang="ru-RU"/>
          </a:p>
        </p:txBody>
      </p:sp>
      <p:pic>
        <p:nvPicPr>
          <p:cNvPr id="7" name="Picture 2">
            <a:extLst>
              <a:ext uri="{FF2B5EF4-FFF2-40B4-BE49-F238E27FC236}">
                <a16:creationId xmlns:a16="http://schemas.microsoft.com/office/drawing/2014/main" id="{FD4781B0-5069-9199-6F8E-72E442BC4F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6343" y="4764"/>
            <a:ext cx="972000" cy="40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773128"/>
      </p:ext>
    </p:extLst>
  </p:cSld>
  <p:clrMapOvr>
    <a:masterClrMapping/>
  </p:clrMapOvr>
  <p:extLst>
    <p:ext uri="{DCECCB84-F9BA-43D5-87BE-67443E8EF086}">
      <p15:sldGuideLst xmlns:p15="http://schemas.microsoft.com/office/powerpoint/2012/main">
        <p15:guide id="1" orient="horz" pos="350">
          <p15:clr>
            <a:srgbClr val="FBAE40"/>
          </p15:clr>
        </p15:guide>
        <p15:guide id="2" pos="5375">
          <p15:clr>
            <a:srgbClr val="FBAE40"/>
          </p15:clr>
        </p15:guide>
        <p15:guide id="3" pos="385">
          <p15:clr>
            <a:srgbClr val="FBAE40"/>
          </p15:clr>
        </p15:guide>
        <p15:guide id="4" orient="horz" pos="300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3FD2-749A-B753-106D-361F494CF2A0}"/>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D854A708-4FA4-6360-56B2-33AFEC706968}"/>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DB56F4-1DF7-3E46-5C0F-6D3AE382522C}"/>
              </a:ext>
            </a:extLst>
          </p:cNvPr>
          <p:cNvSpPr>
            <a:spLocks noGrp="1"/>
          </p:cNvSpPr>
          <p:nvPr>
            <p:ph type="dt" sz="half" idx="10"/>
          </p:nvPr>
        </p:nvSpPr>
        <p:spPr/>
        <p:txBody>
          <a:bodyPr/>
          <a:lstStyle/>
          <a:p>
            <a:fld id="{27BD13ED-FC46-44C7-BDB6-2CF6AECBF025}" type="datetime1">
              <a:rPr lang="ru-RU" smtClean="0"/>
              <a:t>11.11.2022</a:t>
            </a:fld>
            <a:endParaRPr lang="ru-RU"/>
          </a:p>
        </p:txBody>
      </p:sp>
      <p:sp>
        <p:nvSpPr>
          <p:cNvPr id="5" name="Footer Placeholder 4">
            <a:extLst>
              <a:ext uri="{FF2B5EF4-FFF2-40B4-BE49-F238E27FC236}">
                <a16:creationId xmlns:a16="http://schemas.microsoft.com/office/drawing/2014/main" id="{930B3AA9-1D48-C8DA-3006-7BBC4B4BA22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299F00A-DF8B-EF89-F6C4-73D7D1AF3D27}"/>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41799490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00637-3FED-A44B-8953-823E468DE582}"/>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14A7D8C-BECE-AD00-156C-D5C9F513F24B}"/>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E252F2B-3EB5-E7FE-D01D-A8A69609D5F4}"/>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5C32E8FA-8109-73E3-0686-508009AB4468}"/>
              </a:ext>
            </a:extLst>
          </p:cNvPr>
          <p:cNvSpPr>
            <a:spLocks noGrp="1"/>
          </p:cNvSpPr>
          <p:nvPr>
            <p:ph type="dt" sz="half" idx="10"/>
          </p:nvPr>
        </p:nvSpPr>
        <p:spPr/>
        <p:txBody>
          <a:bodyPr/>
          <a:lstStyle/>
          <a:p>
            <a:fld id="{8E65DBDC-7555-41F1-902F-9F5A78A97447}" type="datetime1">
              <a:rPr lang="ru-RU" smtClean="0"/>
              <a:t>11.11.2022</a:t>
            </a:fld>
            <a:endParaRPr lang="ru-RU"/>
          </a:p>
        </p:txBody>
      </p:sp>
      <p:sp>
        <p:nvSpPr>
          <p:cNvPr id="6" name="Footer Placeholder 5">
            <a:extLst>
              <a:ext uri="{FF2B5EF4-FFF2-40B4-BE49-F238E27FC236}">
                <a16:creationId xmlns:a16="http://schemas.microsoft.com/office/drawing/2014/main" id="{26CC286A-85B3-68AD-6F38-95D0112CE441}"/>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550B61D6-0A7D-8E45-0C6D-35AE515584CF}"/>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602993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6269-2C9A-E9F9-75CF-15FEB9E6E54F}"/>
              </a:ext>
            </a:extLst>
          </p:cNvPr>
          <p:cNvSpPr>
            <a:spLocks noGrp="1"/>
          </p:cNvSpPr>
          <p:nvPr>
            <p:ph type="title"/>
          </p:nvPr>
        </p:nvSpPr>
        <p:spPr>
          <a:xfrm>
            <a:off x="630238" y="274638"/>
            <a:ext cx="7886700" cy="993775"/>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01A423F2-9C93-6A85-5E2A-1E42428E6A6C}"/>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DAE6A3-9B21-A856-114E-8DDB990F6C55}"/>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CFB9EFA2-4C43-102B-3C89-3A1AFED804A5}"/>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E10E-FF04-ACAB-07A3-B5C1458BE74D}"/>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CC675714-2929-E3C9-8FD9-384DC627FAEE}"/>
              </a:ext>
            </a:extLst>
          </p:cNvPr>
          <p:cNvSpPr>
            <a:spLocks noGrp="1"/>
          </p:cNvSpPr>
          <p:nvPr>
            <p:ph type="dt" sz="half" idx="10"/>
          </p:nvPr>
        </p:nvSpPr>
        <p:spPr/>
        <p:txBody>
          <a:bodyPr/>
          <a:lstStyle/>
          <a:p>
            <a:fld id="{AA387424-A9DE-4C0F-8AED-E272FE6A539F}" type="datetime1">
              <a:rPr lang="ru-RU" smtClean="0"/>
              <a:t>11.11.2022</a:t>
            </a:fld>
            <a:endParaRPr lang="ru-RU"/>
          </a:p>
        </p:txBody>
      </p:sp>
      <p:sp>
        <p:nvSpPr>
          <p:cNvPr id="8" name="Footer Placeholder 7">
            <a:extLst>
              <a:ext uri="{FF2B5EF4-FFF2-40B4-BE49-F238E27FC236}">
                <a16:creationId xmlns:a16="http://schemas.microsoft.com/office/drawing/2014/main" id="{CDFB0868-AF3D-9239-9614-0ADB90474A11}"/>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1280639C-8F12-44A7-2CE6-FDB109814916}"/>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4048773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1084-1194-7DB5-572E-63B56E9A194F}"/>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E4E57DE-9ADD-D556-6901-CD797C40E983}"/>
              </a:ext>
            </a:extLst>
          </p:cNvPr>
          <p:cNvSpPr>
            <a:spLocks noGrp="1"/>
          </p:cNvSpPr>
          <p:nvPr>
            <p:ph type="dt" sz="half" idx="10"/>
          </p:nvPr>
        </p:nvSpPr>
        <p:spPr/>
        <p:txBody>
          <a:bodyPr/>
          <a:lstStyle/>
          <a:p>
            <a:fld id="{045236AE-0A52-4698-81CB-9F2F9C64BDCA}" type="datetime1">
              <a:rPr lang="ru-RU" smtClean="0"/>
              <a:t>11.11.2022</a:t>
            </a:fld>
            <a:endParaRPr lang="ru-RU"/>
          </a:p>
        </p:txBody>
      </p:sp>
      <p:sp>
        <p:nvSpPr>
          <p:cNvPr id="4" name="Footer Placeholder 3">
            <a:extLst>
              <a:ext uri="{FF2B5EF4-FFF2-40B4-BE49-F238E27FC236}">
                <a16:creationId xmlns:a16="http://schemas.microsoft.com/office/drawing/2014/main" id="{795BF441-FC78-231C-A2CB-D4272E621E94}"/>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6F3B17B9-F5FD-959A-7468-2B578802A3EF}"/>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9650799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B3AD-9C33-F33B-0294-A74B694BEEF5}"/>
              </a:ext>
            </a:extLst>
          </p:cNvPr>
          <p:cNvSpPr>
            <a:spLocks noGrp="1"/>
          </p:cNvSpPr>
          <p:nvPr>
            <p:ph type="dt" sz="half" idx="10"/>
          </p:nvPr>
        </p:nvSpPr>
        <p:spPr/>
        <p:txBody>
          <a:bodyPr/>
          <a:lstStyle/>
          <a:p>
            <a:fld id="{689B6F73-CADA-45A8-BEEB-F44511630206}" type="datetime1">
              <a:rPr lang="ru-RU" smtClean="0"/>
              <a:t>11.11.2022</a:t>
            </a:fld>
            <a:endParaRPr lang="ru-RU"/>
          </a:p>
        </p:txBody>
      </p:sp>
      <p:sp>
        <p:nvSpPr>
          <p:cNvPr id="3" name="Footer Placeholder 2">
            <a:extLst>
              <a:ext uri="{FF2B5EF4-FFF2-40B4-BE49-F238E27FC236}">
                <a16:creationId xmlns:a16="http://schemas.microsoft.com/office/drawing/2014/main" id="{4AAD006D-B2DB-0870-381D-54D942BE12FD}"/>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8BB7ADAB-33CC-3F6B-6589-0C6E4973A0B7}"/>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6969583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03B5-C5AB-5CF1-A30D-33772F4657A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EC24F864-03E4-61FD-BC50-854519D65612}"/>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747E9610-93FF-0CD1-B5A2-CC1848E3CD4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E623B-BA8F-C9C7-37BE-7779291CB18C}"/>
              </a:ext>
            </a:extLst>
          </p:cNvPr>
          <p:cNvSpPr>
            <a:spLocks noGrp="1"/>
          </p:cNvSpPr>
          <p:nvPr>
            <p:ph type="dt" sz="half" idx="10"/>
          </p:nvPr>
        </p:nvSpPr>
        <p:spPr/>
        <p:txBody>
          <a:bodyPr/>
          <a:lstStyle/>
          <a:p>
            <a:fld id="{9334D85A-3269-4B1C-A53C-A8CFEFDA307A}" type="datetime1">
              <a:rPr lang="ru-RU" smtClean="0"/>
              <a:t>11.11.2022</a:t>
            </a:fld>
            <a:endParaRPr lang="ru-RU"/>
          </a:p>
        </p:txBody>
      </p:sp>
      <p:sp>
        <p:nvSpPr>
          <p:cNvPr id="6" name="Footer Placeholder 5">
            <a:extLst>
              <a:ext uri="{FF2B5EF4-FFF2-40B4-BE49-F238E27FC236}">
                <a16:creationId xmlns:a16="http://schemas.microsoft.com/office/drawing/2014/main" id="{E393E040-48E4-CA86-F878-E84DF41C3A7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EB8D334-1304-B8E6-C60A-A34DE2FB8838}"/>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184124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0" y="4397"/>
            <a:ext cx="6327820" cy="532224"/>
          </a:xfrm>
        </p:spPr>
        <p:txBody>
          <a:bodyPr>
            <a:normAutofit/>
          </a:bodyPr>
          <a:lstStyle>
            <a:lvl1pPr>
              <a:defRPr sz="20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6" name="Picture Placeholder 10"/>
          <p:cNvSpPr>
            <a:spLocks noGrp="1"/>
          </p:cNvSpPr>
          <p:nvPr>
            <p:ph type="pic" sz="quarter" idx="13"/>
          </p:nvPr>
        </p:nvSpPr>
        <p:spPr>
          <a:xfrm>
            <a:off x="444990" y="107716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63938" y="107716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85706" y="107716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44990" y="264150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63938" y="264150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85706" y="264150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p:nvPr>
        </p:nvSpPr>
        <p:spPr>
          <a:xfrm>
            <a:off x="444990" y="221659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6" name="Text Placeholder 24"/>
          <p:cNvSpPr>
            <a:spLocks noGrp="1"/>
          </p:cNvSpPr>
          <p:nvPr>
            <p:ph type="body" sz="quarter" idx="21"/>
          </p:nvPr>
        </p:nvSpPr>
        <p:spPr>
          <a:xfrm>
            <a:off x="3263608" y="221659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7" name="Text Placeholder 24"/>
          <p:cNvSpPr>
            <a:spLocks noGrp="1"/>
          </p:cNvSpPr>
          <p:nvPr>
            <p:ph type="body" sz="quarter" idx="22"/>
          </p:nvPr>
        </p:nvSpPr>
        <p:spPr>
          <a:xfrm>
            <a:off x="6073495" y="221659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8" name="Text Placeholder 24"/>
          <p:cNvSpPr>
            <a:spLocks noGrp="1"/>
          </p:cNvSpPr>
          <p:nvPr>
            <p:ph type="body" sz="quarter" idx="23"/>
          </p:nvPr>
        </p:nvSpPr>
        <p:spPr>
          <a:xfrm>
            <a:off x="444990" y="379018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9" name="Text Placeholder 24"/>
          <p:cNvSpPr>
            <a:spLocks noGrp="1"/>
          </p:cNvSpPr>
          <p:nvPr>
            <p:ph type="body" sz="quarter" idx="24"/>
          </p:nvPr>
        </p:nvSpPr>
        <p:spPr>
          <a:xfrm>
            <a:off x="3263608" y="379018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30" name="Text Placeholder 24"/>
          <p:cNvSpPr>
            <a:spLocks noGrp="1"/>
          </p:cNvSpPr>
          <p:nvPr>
            <p:ph type="body" sz="quarter" idx="25"/>
          </p:nvPr>
        </p:nvSpPr>
        <p:spPr>
          <a:xfrm>
            <a:off x="6073495" y="379018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 name="Нижний колонтитул 1">
            <a:extLst>
              <a:ext uri="{FF2B5EF4-FFF2-40B4-BE49-F238E27FC236}">
                <a16:creationId xmlns:a16="http://schemas.microsoft.com/office/drawing/2014/main" id="{9A7AE317-D388-4DAA-B647-C48F6E20CDB9}"/>
              </a:ext>
            </a:extLst>
          </p:cNvPr>
          <p:cNvSpPr>
            <a:spLocks noGrp="1"/>
          </p:cNvSpPr>
          <p:nvPr>
            <p:ph type="ftr" sz="quarter" idx="26"/>
          </p:nvPr>
        </p:nvSpPr>
        <p:spPr/>
        <p:txBody>
          <a:bodyPr/>
          <a:lstStyle/>
          <a:p>
            <a:endParaRPr lang="ru-RU" dirty="0"/>
          </a:p>
        </p:txBody>
      </p:sp>
    </p:spTree>
    <p:extLst>
      <p:ext uri="{BB962C8B-B14F-4D97-AF65-F5344CB8AC3E}">
        <p14:creationId xmlns:p14="http://schemas.microsoft.com/office/powerpoint/2010/main" val="71863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F1A2-705E-CD15-3CF1-060F01E5245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C6705ADF-8CB3-9E0C-8B22-5744BDAD51B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3FE62034-AF61-939E-EFA7-2346631298A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6E586-158E-1AB0-AC23-4A47A5D3CFBD}"/>
              </a:ext>
            </a:extLst>
          </p:cNvPr>
          <p:cNvSpPr>
            <a:spLocks noGrp="1"/>
          </p:cNvSpPr>
          <p:nvPr>
            <p:ph type="dt" sz="half" idx="10"/>
          </p:nvPr>
        </p:nvSpPr>
        <p:spPr/>
        <p:txBody>
          <a:bodyPr/>
          <a:lstStyle/>
          <a:p>
            <a:fld id="{1FE71E95-292C-4284-86AC-1D68EEBCA056}" type="datetime1">
              <a:rPr lang="ru-RU" smtClean="0"/>
              <a:t>11.11.2022</a:t>
            </a:fld>
            <a:endParaRPr lang="ru-RU"/>
          </a:p>
        </p:txBody>
      </p:sp>
      <p:sp>
        <p:nvSpPr>
          <p:cNvPr id="6" name="Footer Placeholder 5">
            <a:extLst>
              <a:ext uri="{FF2B5EF4-FFF2-40B4-BE49-F238E27FC236}">
                <a16:creationId xmlns:a16="http://schemas.microsoft.com/office/drawing/2014/main" id="{1D00A6A8-115D-E9EA-A466-EA5E6C6597FF}"/>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85CF1A1-3ED0-DF7F-51EC-9BCB4945B3FB}"/>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850522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6F36-4BA1-F041-BF66-A48937194ACD}"/>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D2DA0A22-7436-B4B7-95BA-4C8BA41354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00AA75B-7A09-49FD-0469-CFC49A2920CB}"/>
              </a:ext>
            </a:extLst>
          </p:cNvPr>
          <p:cNvSpPr>
            <a:spLocks noGrp="1"/>
          </p:cNvSpPr>
          <p:nvPr>
            <p:ph type="dt" sz="half" idx="10"/>
          </p:nvPr>
        </p:nvSpPr>
        <p:spPr/>
        <p:txBody>
          <a:bodyPr/>
          <a:lstStyle/>
          <a:p>
            <a:fld id="{3D2EA2F2-9D4B-4430-9A5E-0157483873E7}" type="datetime1">
              <a:rPr lang="ru-RU" smtClean="0"/>
              <a:t>11.11.2022</a:t>
            </a:fld>
            <a:endParaRPr lang="ru-RU"/>
          </a:p>
        </p:txBody>
      </p:sp>
      <p:sp>
        <p:nvSpPr>
          <p:cNvPr id="5" name="Footer Placeholder 4">
            <a:extLst>
              <a:ext uri="{FF2B5EF4-FFF2-40B4-BE49-F238E27FC236}">
                <a16:creationId xmlns:a16="http://schemas.microsoft.com/office/drawing/2014/main" id="{E76EBEE9-8189-7435-79A9-53147E7AE8B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C6069FE-F35E-B07E-E774-79AA51D50C14}"/>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1794803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AD355-92A2-54F7-9979-C9F4579EF48D}"/>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39CCDFA4-C569-2231-CBB8-4318FB66CB15}"/>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E7D7F5A-E293-AE34-500F-8957C75B0B3E}"/>
              </a:ext>
            </a:extLst>
          </p:cNvPr>
          <p:cNvSpPr>
            <a:spLocks noGrp="1"/>
          </p:cNvSpPr>
          <p:nvPr>
            <p:ph type="dt" sz="half" idx="10"/>
          </p:nvPr>
        </p:nvSpPr>
        <p:spPr/>
        <p:txBody>
          <a:bodyPr/>
          <a:lstStyle/>
          <a:p>
            <a:fld id="{6252CB79-DD01-4199-B4A7-9B523BCCFA3D}" type="datetime1">
              <a:rPr lang="ru-RU" smtClean="0"/>
              <a:t>11.11.2022</a:t>
            </a:fld>
            <a:endParaRPr lang="ru-RU"/>
          </a:p>
        </p:txBody>
      </p:sp>
      <p:sp>
        <p:nvSpPr>
          <p:cNvPr id="5" name="Footer Placeholder 4">
            <a:extLst>
              <a:ext uri="{FF2B5EF4-FFF2-40B4-BE49-F238E27FC236}">
                <a16:creationId xmlns:a16="http://schemas.microsoft.com/office/drawing/2014/main" id="{751878F5-1A38-E724-A648-0446C0F023D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E2DDD98-F627-085E-8146-B1388D6B2270}"/>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339612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9DC1D555-4458-4EE3-8B7F-F90FFCEEA739}"/>
              </a:ext>
            </a:extLst>
          </p:cNvPr>
          <p:cNvSpPr/>
          <p:nvPr userDrawn="1"/>
        </p:nvSpPr>
        <p:spPr>
          <a:xfrm>
            <a:off x="8055769" y="0"/>
            <a:ext cx="1088231" cy="60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a:xfrm>
            <a:off x="1331119" y="0"/>
            <a:ext cx="6474275" cy="600075"/>
          </a:xfrm>
        </p:spPr>
        <p:txBody>
          <a:bodyPr>
            <a:noAutofit/>
          </a:bodyPr>
          <a:lstStyle>
            <a:lvl1pPr>
              <a:defRPr sz="1800" b="1"/>
            </a:lvl1pPr>
          </a:lstStyle>
          <a:p>
            <a:r>
              <a:rPr lang="ru-RU"/>
              <a:t>Образец заголовка</a:t>
            </a:r>
          </a:p>
        </p:txBody>
      </p:sp>
      <p:sp>
        <p:nvSpPr>
          <p:cNvPr id="7" name="TextBox 6">
            <a:extLst>
              <a:ext uri="{FF2B5EF4-FFF2-40B4-BE49-F238E27FC236}">
                <a16:creationId xmlns:a16="http://schemas.microsoft.com/office/drawing/2014/main" id="{D64F4D4D-0796-44E6-9CA6-A9C7C4F22505}"/>
              </a:ext>
            </a:extLst>
          </p:cNvPr>
          <p:cNvSpPr txBox="1"/>
          <p:nvPr userDrawn="1"/>
        </p:nvSpPr>
        <p:spPr>
          <a:xfrm>
            <a:off x="8055769" y="115371"/>
            <a:ext cx="1088231" cy="369332"/>
          </a:xfrm>
          <a:prstGeom prst="rect">
            <a:avLst/>
          </a:prstGeom>
          <a:noFill/>
        </p:spPr>
        <p:txBody>
          <a:bodyPr wrap="square" rtlCol="0" anchor="ctr">
            <a:spAutoFit/>
          </a:bodyPr>
          <a:lstStyle/>
          <a:p>
            <a:pPr algn="r"/>
            <a:fld id="{B3394589-77A4-4B79-904E-BB44F1DC0813}" type="slidenum">
              <a:rPr lang="ru-RU" sz="1800" smtClean="0">
                <a:solidFill>
                  <a:schemeClr val="bg1"/>
                </a:solidFill>
                <a:latin typeface="Golos Text DemiBold" panose="020B0703020202020204"/>
              </a:rPr>
              <a:pPr algn="r"/>
              <a:t>‹#›</a:t>
            </a:fld>
            <a:endParaRPr lang="ru-RU" sz="1350" dirty="0">
              <a:solidFill>
                <a:schemeClr val="bg1"/>
              </a:solidFill>
              <a:latin typeface="Golos Text DemiBold" panose="020B0703020202020204"/>
            </a:endParaRPr>
          </a:p>
        </p:txBody>
      </p:sp>
      <p:sp>
        <p:nvSpPr>
          <p:cNvPr id="3" name="Прямоугольник 2">
            <a:extLst>
              <a:ext uri="{FF2B5EF4-FFF2-40B4-BE49-F238E27FC236}">
                <a16:creationId xmlns:a16="http://schemas.microsoft.com/office/drawing/2014/main" id="{E5BE0767-EF93-46D4-9935-0E83ED59D0EC}"/>
              </a:ext>
            </a:extLst>
          </p:cNvPr>
          <p:cNvSpPr/>
          <p:nvPr userDrawn="1"/>
        </p:nvSpPr>
        <p:spPr>
          <a:xfrm>
            <a:off x="1" y="1"/>
            <a:ext cx="1088231" cy="60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1707972163"/>
      </p:ext>
    </p:extLst>
  </p:cSld>
  <p:clrMapOvr>
    <a:masterClrMapping/>
  </p:clrMapOvr>
  <p:extLst>
    <p:ext uri="{DCECCB84-F9BA-43D5-87BE-67443E8EF086}">
      <p15:sldGuideLst xmlns:p15="http://schemas.microsoft.com/office/powerpoint/2012/main">
        <p15:guide id="1" orient="horz" pos="255">
          <p15:clr>
            <a:srgbClr val="FBAE40"/>
          </p15:clr>
        </p15:guide>
        <p15:guide id="2" pos="1118">
          <p15:clr>
            <a:srgbClr val="FBAE40"/>
          </p15:clr>
        </p15:guide>
        <p15:guide id="4" orient="horz" pos="3816">
          <p15:clr>
            <a:srgbClr val="FBAE40"/>
          </p15:clr>
        </p15:guide>
        <p15:guide id="5" orient="horz" pos="504">
          <p15:clr>
            <a:srgbClr val="FBAE40"/>
          </p15:clr>
        </p15:guide>
        <p15:guide id="6" pos="914">
          <p15:clr>
            <a:srgbClr val="FBAE40"/>
          </p15:clr>
        </p15:guide>
        <p15:guide id="7" pos="6766">
          <p15:clr>
            <a:srgbClr val="FBAE40"/>
          </p15:clr>
        </p15:guide>
        <p15:guide id="8" pos="6562">
          <p15:clr>
            <a:srgbClr val="FBAE40"/>
          </p15:clr>
        </p15:guide>
        <p15:guide id="9" pos="3840">
          <p15:clr>
            <a:srgbClr val="FBAE40"/>
          </p15:clr>
        </p15:guide>
        <p15:guide id="10" orient="horz" pos="70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4693" y="997421"/>
            <a:ext cx="5965438" cy="1488969"/>
          </a:xfrm>
        </p:spPr>
        <p:txBody>
          <a:bodyPr anchor="b">
            <a:normAutofit/>
          </a:bodyPr>
          <a:lstStyle>
            <a:lvl1pPr>
              <a:defRPr sz="3200" b="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6" name="Text Placeholder 5"/>
          <p:cNvSpPr>
            <a:spLocks noGrp="1"/>
          </p:cNvSpPr>
          <p:nvPr>
            <p:ph type="body" sz="quarter" idx="10"/>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a:t>Click to edit Master text styles</a:t>
            </a:r>
          </a:p>
        </p:txBody>
      </p:sp>
    </p:spTree>
    <p:extLst>
      <p:ext uri="{BB962C8B-B14F-4D97-AF65-F5344CB8AC3E}">
        <p14:creationId xmlns:p14="http://schemas.microsoft.com/office/powerpoint/2010/main" val="907958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90A1E3E-160A-4B09-A56B-4838933811E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79EE97A-F479-4A0D-8EC6-F8441789A301}"/>
              </a:ext>
            </a:extLst>
          </p:cNvPr>
          <p:cNvSpPr>
            <a:spLocks noGrp="1"/>
          </p:cNvSpPr>
          <p:nvPr>
            <p:ph type="dt" sz="half" idx="10"/>
          </p:nvPr>
        </p:nvSpPr>
        <p:spPr/>
        <p:txBody>
          <a:bodyPr/>
          <a:lstStyle/>
          <a:p>
            <a:fld id="{D48921AC-2FE1-42EF-8733-1F23BC9EFBBF}" type="datetime1">
              <a:rPr lang="ru-RU" smtClean="0"/>
              <a:t>11.11.2022</a:t>
            </a:fld>
            <a:endParaRPr lang="ru-RU"/>
          </a:p>
        </p:txBody>
      </p:sp>
      <p:sp>
        <p:nvSpPr>
          <p:cNvPr id="5" name="Нижний колонтитул 4">
            <a:extLst>
              <a:ext uri="{FF2B5EF4-FFF2-40B4-BE49-F238E27FC236}">
                <a16:creationId xmlns:a16="http://schemas.microsoft.com/office/drawing/2014/main" id="{8FE56D46-6C62-4839-9211-E62D9DD2256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072DBE7-B1F5-4BAC-BB6D-86019A56ACFB}"/>
              </a:ext>
            </a:extLst>
          </p:cNvPr>
          <p:cNvSpPr>
            <a:spLocks noGrp="1"/>
          </p:cNvSpPr>
          <p:nvPr>
            <p:ph type="sldNum" sz="quarter" idx="12"/>
          </p:nvPr>
        </p:nvSpPr>
        <p:spPr/>
        <p:txBody>
          <a:bodyPr/>
          <a:lstStyle/>
          <a:p>
            <a:fld id="{E3A49831-47CC-43AD-B725-5E58A2B39C35}" type="slidenum">
              <a:rPr lang="ru-RU" smtClean="0"/>
              <a:t>‹#›</a:t>
            </a:fld>
            <a:endParaRPr lang="ru-RU"/>
          </a:p>
        </p:txBody>
      </p:sp>
    </p:spTree>
    <p:extLst>
      <p:ext uri="{BB962C8B-B14F-4D97-AF65-F5344CB8AC3E}">
        <p14:creationId xmlns:p14="http://schemas.microsoft.com/office/powerpoint/2010/main" val="1315908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0" y="4396"/>
            <a:ext cx="6319234" cy="502173"/>
          </a:xfrm>
        </p:spPr>
        <p:txBody>
          <a:bodyPr>
            <a:noAutofit/>
          </a:bodyPr>
          <a:lstStyle>
            <a:lvl1pPr>
              <a:defRPr sz="20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7" name="Picture Placeholder 10"/>
          <p:cNvSpPr>
            <a:spLocks noGrp="1"/>
          </p:cNvSpPr>
          <p:nvPr>
            <p:ph type="pic" sz="quarter" idx="13"/>
          </p:nvPr>
        </p:nvSpPr>
        <p:spPr>
          <a:xfrm>
            <a:off x="457202" y="1115800"/>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50" y="1115800"/>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8" y="1115800"/>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p:nvPr>
        </p:nvSpPr>
        <p:spPr>
          <a:xfrm>
            <a:off x="457202" y="2255229"/>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14" name="Text Placeholder 24"/>
          <p:cNvSpPr>
            <a:spLocks noGrp="1"/>
          </p:cNvSpPr>
          <p:nvPr>
            <p:ph type="body" sz="quarter" idx="21"/>
          </p:nvPr>
        </p:nvSpPr>
        <p:spPr>
          <a:xfrm>
            <a:off x="3275820" y="2255229"/>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15" name="Text Placeholder 24"/>
          <p:cNvSpPr>
            <a:spLocks noGrp="1"/>
          </p:cNvSpPr>
          <p:nvPr>
            <p:ph type="body" sz="quarter" idx="22"/>
          </p:nvPr>
        </p:nvSpPr>
        <p:spPr>
          <a:xfrm>
            <a:off x="6085707" y="2255229"/>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19" name="Content Placeholder 2"/>
          <p:cNvSpPr>
            <a:spLocks noGrp="1"/>
          </p:cNvSpPr>
          <p:nvPr>
            <p:ph sz="half" idx="1"/>
          </p:nvPr>
        </p:nvSpPr>
        <p:spPr>
          <a:xfrm>
            <a:off x="457201" y="2675779"/>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20" name="Content Placeholder 3"/>
          <p:cNvSpPr>
            <a:spLocks noGrp="1"/>
          </p:cNvSpPr>
          <p:nvPr>
            <p:ph sz="half" idx="2"/>
          </p:nvPr>
        </p:nvSpPr>
        <p:spPr>
          <a:xfrm>
            <a:off x="4648201" y="2675779"/>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2" name="Нижний колонтитул 1">
            <a:extLst>
              <a:ext uri="{FF2B5EF4-FFF2-40B4-BE49-F238E27FC236}">
                <a16:creationId xmlns:a16="http://schemas.microsoft.com/office/drawing/2014/main" id="{AF60347D-3C44-41A2-8A51-6406C15629E6}"/>
              </a:ext>
            </a:extLst>
          </p:cNvPr>
          <p:cNvSpPr>
            <a:spLocks noGrp="1"/>
          </p:cNvSpPr>
          <p:nvPr>
            <p:ph type="ftr" sz="quarter" idx="23"/>
          </p:nvPr>
        </p:nvSpPr>
        <p:spPr/>
        <p:txBody>
          <a:bodyPr/>
          <a:lstStyle/>
          <a:p>
            <a:endParaRPr lang="ru-RU" dirty="0"/>
          </a:p>
        </p:txBody>
      </p:sp>
    </p:spTree>
    <p:extLst>
      <p:ext uri="{BB962C8B-B14F-4D97-AF65-F5344CB8AC3E}">
        <p14:creationId xmlns:p14="http://schemas.microsoft.com/office/powerpoint/2010/main" val="196329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p:nvPr>
        </p:nvSpPr>
        <p:spPr>
          <a:xfrm>
            <a:off x="0" y="12320"/>
            <a:ext cx="6314941" cy="502836"/>
          </a:xfrm>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6"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Tree>
    <p:extLst>
      <p:ext uri="{BB962C8B-B14F-4D97-AF65-F5344CB8AC3E}">
        <p14:creationId xmlns:p14="http://schemas.microsoft.com/office/powerpoint/2010/main" val="1955911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F2834313-7F9D-46C0-8A07-0333CD0B4CC8}"/>
              </a:ext>
            </a:extLst>
          </p:cNvPr>
          <p:cNvSpPr>
            <a:spLocks noGrp="1"/>
          </p:cNvSpPr>
          <p:nvPr>
            <p:ph type="title"/>
          </p:nvPr>
        </p:nvSpPr>
        <p:spPr/>
        <p:txBody>
          <a:bodyPr/>
          <a:lstStyle/>
          <a:p>
            <a:r>
              <a:rPr lang="ru-RU" dirty="0"/>
              <a:t>Образец заголовка</a:t>
            </a:r>
          </a:p>
        </p:txBody>
      </p:sp>
    </p:spTree>
    <p:extLst>
      <p:ext uri="{BB962C8B-B14F-4D97-AF65-F5344CB8AC3E}">
        <p14:creationId xmlns:p14="http://schemas.microsoft.com/office/powerpoint/2010/main" val="54538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4693" y="997421"/>
            <a:ext cx="5965438" cy="1488969"/>
          </a:xfrm>
        </p:spPr>
        <p:txBody>
          <a:bodyPr anchor="b">
            <a:normAutofit/>
          </a:bodyPr>
          <a:lstStyle>
            <a:lvl1pPr>
              <a:defRPr sz="3200" b="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6" name="Text Placeholder 5"/>
          <p:cNvSpPr>
            <a:spLocks noGrp="1"/>
          </p:cNvSpPr>
          <p:nvPr>
            <p:ph type="body" sz="quarter" idx="10"/>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dirty="0"/>
              <a:t>Click to edit Master text styles</a:t>
            </a:r>
          </a:p>
        </p:txBody>
      </p:sp>
    </p:spTree>
    <p:extLst>
      <p:ext uri="{BB962C8B-B14F-4D97-AF65-F5344CB8AC3E}">
        <p14:creationId xmlns:p14="http://schemas.microsoft.com/office/powerpoint/2010/main" val="230409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0" baseline="0">
                <a:latin typeface="Golos Text" panose="020B0503020202020204" pitchFamily="34" charset="0"/>
                <a:ea typeface="Golos Text" panose="020B0503020202020204" pitchFamily="34" charset="0"/>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summary goes here (if needed)</a:t>
            </a:r>
            <a:r>
              <a:rPr lang="ru-RU" sz="2000">
                <a:latin typeface="Golos Text" panose="020B0503020202020204"/>
              </a:rPr>
              <a:t>.</a:t>
            </a:r>
            <a:endParaRPr lang="en-US" sz="2000">
              <a:latin typeface="Golos Text" panose="020B0503020202020204"/>
            </a:endParaRPr>
          </a:p>
          <a:p>
            <a:endParaRPr lang="ru-RU" sz="2000">
              <a:latin typeface="Golos Text" panose="020B0503020202020204"/>
            </a:endParaRPr>
          </a:p>
          <a:p>
            <a:pPr marL="0" indent="0" algn="l">
              <a:buNone/>
            </a:pPr>
            <a:r>
              <a:rPr lang="en-US" sz="1800" b="1" i="0">
                <a:solidFill>
                  <a:srgbClr val="2C2D2E"/>
                </a:solidFill>
                <a:effectLst/>
                <a:latin typeface="Golos Text" panose="020B0503020202020204"/>
              </a:rPr>
              <a:t>Start of list</a:t>
            </a:r>
            <a:r>
              <a:rPr lang="ru-RU" sz="1800" b="1"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item</a:t>
            </a:r>
            <a:r>
              <a:rPr lang="ru-RU" sz="1800" b="0"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item</a:t>
            </a:r>
            <a:r>
              <a:rPr lang="ru-RU" sz="1800" b="0"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end of list</a:t>
            </a:r>
            <a:r>
              <a:rPr lang="ru-RU" sz="1800" b="0" i="0">
                <a:solidFill>
                  <a:srgbClr val="2C2D2E"/>
                </a:solidFill>
                <a:effectLst/>
                <a:latin typeface="Golos Text" panose="020B0503020202020204"/>
              </a:rPr>
              <a:t>.</a:t>
            </a:r>
          </a:p>
        </p:txBody>
      </p:sp>
    </p:spTree>
    <p:extLst>
      <p:ext uri="{BB962C8B-B14F-4D97-AF65-F5344CB8AC3E}">
        <p14:creationId xmlns:p14="http://schemas.microsoft.com/office/powerpoint/2010/main" val="299057566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3.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6327820" cy="548877"/>
          </a:xfrm>
          <a:prstGeom prst="rect">
            <a:avLst/>
          </a:prstGeom>
        </p:spPr>
        <p:txBody>
          <a:bodyPr vert="horz" lIns="91440" tIns="45720" rIns="91440" bIns="45720" rtlCol="0" anchor="ctr">
            <a:normAutofit/>
          </a:body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3" name="Text Placeholder 2"/>
          <p:cNvSpPr>
            <a:spLocks noGrp="1"/>
          </p:cNvSpPr>
          <p:nvPr>
            <p:ph type="body" idx="1"/>
          </p:nvPr>
        </p:nvSpPr>
        <p:spPr>
          <a:xfrm>
            <a:off x="457200" y="712632"/>
            <a:ext cx="8229600" cy="3730579"/>
          </a:xfrm>
          <a:prstGeom prst="rect">
            <a:avLst/>
          </a:prstGeom>
        </p:spPr>
        <p:txBody>
          <a:bodyPr vert="horz" lIns="91440" tIns="45720" rIns="91440" bIns="45720" rtlCol="0">
            <a:normAutofit/>
          </a:body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
        <p:nvSpPr>
          <p:cNvPr id="7" name="Нижний колонтитул 6">
            <a:extLst>
              <a:ext uri="{FF2B5EF4-FFF2-40B4-BE49-F238E27FC236}">
                <a16:creationId xmlns:a16="http://schemas.microsoft.com/office/drawing/2014/main" id="{8504C29F-2194-4673-9753-8B9E8723C56E}"/>
              </a:ext>
            </a:extLst>
          </p:cNvPr>
          <p:cNvSpPr>
            <a:spLocks noGrp="1"/>
          </p:cNvSpPr>
          <p:nvPr>
            <p:ph type="ftr" sz="quarter" idx="3"/>
          </p:nvPr>
        </p:nvSpPr>
        <p:spPr>
          <a:xfrm>
            <a:off x="6327820" y="100818"/>
            <a:ext cx="2816180" cy="274637"/>
          </a:xfrm>
          <a:prstGeom prst="rect">
            <a:avLst/>
          </a:prstGeom>
        </p:spPr>
        <p:txBody>
          <a:bodyPr vert="horz" lIns="91440" tIns="45720" rIns="91440" bIns="45720" rtlCol="0" anchor="ctr"/>
          <a:lstStyle>
            <a:lvl1pPr algn="ctr">
              <a:defRPr sz="900" b="1">
                <a:solidFill>
                  <a:srgbClr val="1946BA"/>
                </a:solidFill>
              </a:defRPr>
            </a:lvl1pPr>
          </a:lstStyle>
          <a:p>
            <a:endParaRPr lang="ru-RU" dirty="0"/>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20" r:id="rId8"/>
  </p:sldLayoutIdLst>
  <p:hf sldNum="0" hdr="0" ftr="0" dt="0"/>
  <p:txStyles>
    <p:titleStyle>
      <a:lvl1pPr algn="l" defTabSz="457200" rtl="0" eaLnBrk="1" latinLnBrk="0" hangingPunct="1">
        <a:spcBef>
          <a:spcPct val="0"/>
        </a:spcBef>
        <a:buNone/>
        <a:defRPr sz="2000" b="1" i="0" kern="1200" baseline="0">
          <a:solidFill>
            <a:srgbClr val="1946BA"/>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1"/>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en-US"/>
              <a:t>Heading</a:t>
            </a:r>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en-US" b="1" i="0" dirty="0">
                <a:solidFill>
                  <a:srgbClr val="2C2D2E"/>
                </a:solidFill>
                <a:effectLst/>
                <a:latin typeface="Arial" panose="020B0604020202020204" pitchFamily="34" charset="0"/>
              </a:rPr>
              <a:t>Text</a:t>
            </a:r>
            <a:endParaRPr lang="ru-RU" dirty="0"/>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8129410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hf hdr="0" ftr="0" dt="0"/>
  <p:txStyles>
    <p:titleStyle>
      <a:lvl1pPr algn="l" defTabSz="457200" rtl="0" eaLnBrk="1" latinLnBrk="0" hangingPunct="1">
        <a:spcBef>
          <a:spcPct val="0"/>
        </a:spcBef>
        <a:buNone/>
        <a:defRPr sz="3600" b="1" i="0" kern="1200" baseline="0">
          <a:solidFill>
            <a:schemeClr val="tx1"/>
          </a:solidFill>
          <a:latin typeface="Golos Text DemiBold" panose="020B0703020202020204"/>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539D2-27FF-A04E-9101-1658AF714CE2}"/>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3305FB7F-236B-759D-5FF7-9547D5A39D8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D4FD420B-0C0A-171A-F5D8-11F7EA33CDD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015DE60-B9A5-41ED-8C22-4F69EF33F364}" type="datetime1">
              <a:rPr lang="ru-RU" smtClean="0"/>
              <a:t>11.11.2022</a:t>
            </a:fld>
            <a:endParaRPr lang="ru-RU"/>
          </a:p>
        </p:txBody>
      </p:sp>
      <p:sp>
        <p:nvSpPr>
          <p:cNvPr id="5" name="Footer Placeholder 4">
            <a:extLst>
              <a:ext uri="{FF2B5EF4-FFF2-40B4-BE49-F238E27FC236}">
                <a16:creationId xmlns:a16="http://schemas.microsoft.com/office/drawing/2014/main" id="{ED6121BD-61DC-1C42-CD97-EFAF8942591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EFC7CFB1-5743-33A7-83E8-E5D06834566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4BDE3F2-B1B0-46A8-92A9-E78909E31F9F}" type="slidenum">
              <a:rPr lang="ru-RU" smtClean="0"/>
              <a:t>‹#›</a:t>
            </a:fld>
            <a:endParaRPr lang="ru-RU"/>
          </a:p>
        </p:txBody>
      </p:sp>
    </p:spTree>
    <p:extLst>
      <p:ext uri="{BB962C8B-B14F-4D97-AF65-F5344CB8AC3E}">
        <p14:creationId xmlns:p14="http://schemas.microsoft.com/office/powerpoint/2010/main" val="25367604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los Tex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los Tex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los Tex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los Tex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los Tex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nanikolaev@itmo.r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490.png"/><Relationship Id="rId4" Type="http://schemas.openxmlformats.org/officeDocument/2006/relationships/image" Target="../media/image4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33.xml"/><Relationship Id="rId6" Type="http://schemas.openxmlformats.org/officeDocument/2006/relationships/image" Target="../media/image64.png"/><Relationship Id="rId4" Type="http://schemas.openxmlformats.org/officeDocument/2006/relationships/image" Target="../media/image33.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33.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3.png"/><Relationship Id="rId7"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33.xml"/><Relationship Id="rId6" Type="http://schemas.openxmlformats.org/officeDocument/2006/relationships/image" Target="../media/image64.png"/><Relationship Id="rId10" Type="http://schemas.openxmlformats.org/officeDocument/2006/relationships/image" Target="../media/image59.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3.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33.xml"/><Relationship Id="rId6" Type="http://schemas.openxmlformats.org/officeDocument/2006/relationships/image" Target="../media/image64.png"/><Relationship Id="rId10" Type="http://schemas.openxmlformats.org/officeDocument/2006/relationships/image" Target="../media/image61.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33.xml"/><Relationship Id="rId6" Type="http://schemas.openxmlformats.org/officeDocument/2006/relationships/image" Target="../media/image64.png"/><Relationship Id="rId10" Type="http://schemas.openxmlformats.org/officeDocument/2006/relationships/image" Target="../media/image62.pn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image" Target="../media/image33.png"/><Relationship Id="rId1" Type="http://schemas.openxmlformats.org/officeDocument/2006/relationships/slideLayout" Target="../slideLayouts/slideLayout3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9.png"/><Relationship Id="rId1" Type="http://schemas.openxmlformats.org/officeDocument/2006/relationships/slideLayout" Target="../slideLayouts/slideLayout33.xml"/><Relationship Id="rId6" Type="http://schemas.openxmlformats.org/officeDocument/2006/relationships/image" Target="../media/image71.png"/><Relationship Id="rId5" Type="http://schemas.openxmlformats.org/officeDocument/2006/relationships/image" Target="../media/image63.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3.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33.xml"/><Relationship Id="rId6" Type="http://schemas.openxmlformats.org/officeDocument/2006/relationships/image" Target="../media/image750.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hyperlink" Target="https://clck.ru/32eHHL" TargetMode="External"/><Relationship Id="rId2" Type="http://schemas.openxmlformats.org/officeDocument/2006/relationships/hyperlink" Target="https://forms.yandex.com/cloud/636daa90d046881001fdbbf1/" TargetMode="External"/><Relationship Id="rId1" Type="http://schemas.openxmlformats.org/officeDocument/2006/relationships/slideLayout" Target="../slideLayouts/slideLayout33.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3.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1480" y="2151530"/>
            <a:ext cx="8275320" cy="625538"/>
          </a:xfrm>
        </p:spPr>
        <p:txBody>
          <a:bodyPr>
            <a:noAutofit/>
          </a:bodyPr>
          <a:lstStyle/>
          <a:p>
            <a:pPr algn="ctr"/>
            <a:r>
              <a:rPr lang="en-US" dirty="0">
                <a:solidFill>
                  <a:schemeClr val="bg1"/>
                </a:solidFill>
              </a:rPr>
              <a:t>Laboratory Work 2</a:t>
            </a:r>
            <a:br>
              <a:rPr lang="en-US" dirty="0">
                <a:solidFill>
                  <a:schemeClr val="bg1"/>
                </a:solidFill>
              </a:rPr>
            </a:br>
            <a:r>
              <a:rPr lang="en-US" dirty="0">
                <a:solidFill>
                  <a:schemeClr val="bg1"/>
                </a:solidFill>
              </a:rPr>
              <a:t>Operational amplifiers circuits design and simulation</a:t>
            </a:r>
          </a:p>
        </p:txBody>
      </p:sp>
      <p:sp>
        <p:nvSpPr>
          <p:cNvPr id="2" name="Text Placeholder 6">
            <a:extLst>
              <a:ext uri="{FF2B5EF4-FFF2-40B4-BE49-F238E27FC236}">
                <a16:creationId xmlns:a16="http://schemas.microsoft.com/office/drawing/2014/main" id="{2EE131ED-943C-6711-9990-D5BDA56B841B}"/>
              </a:ext>
            </a:extLst>
          </p:cNvPr>
          <p:cNvSpPr txBox="1">
            <a:spLocks/>
          </p:cNvSpPr>
          <p:nvPr/>
        </p:nvSpPr>
        <p:spPr>
          <a:xfrm>
            <a:off x="4562475" y="3267488"/>
            <a:ext cx="4331759" cy="990399"/>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Golos Text"/>
                <a:ea typeface="ALS Schlange sans"/>
                <a:cs typeface="ALS Schlange sans"/>
              </a:rPr>
              <a:t>Nikolay Nikolaev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nanikolaev@itmo.ru) </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Nikolai  Poliakov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polyakov_n_a@itmo.ru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Roman </a:t>
            </a:r>
            <a:r>
              <a:rPr kumimoji="0" lang="en-US" sz="1400" b="1" i="0" u="none" strike="noStrike" kern="1200" cap="none" spc="0" normalizeH="0" baseline="0" noProof="0" dirty="0" err="1">
                <a:ln>
                  <a:noFill/>
                </a:ln>
                <a:solidFill>
                  <a:prstClr val="white"/>
                </a:solidFill>
                <a:effectLst/>
                <a:uLnTx/>
                <a:uFillTx/>
                <a:latin typeface="ALS Schlange sans"/>
                <a:ea typeface="ALS Schlange sans"/>
                <a:cs typeface="ALS Schlange sans"/>
              </a:rPr>
              <a:t>Olekhnovich</a:t>
            </a: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r.o.olekhnovich@mail.ru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endPar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hlinkClick r:id="rId4">
                <a:extLst>
                  <a:ext uri="{A12FA001-AC4F-418D-AE19-62706E023703}">
                    <ahyp:hlinkClr xmlns:ahyp="http://schemas.microsoft.com/office/drawing/2018/hyperlinkcolor" val="tx"/>
                  </a:ext>
                </a:extLst>
              </a:hlinkClick>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LS Schlange sans"/>
              <a:ea typeface="+mn-ea"/>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ea typeface="+mn-ea"/>
            </a:endParaRPr>
          </a:p>
        </p:txBody>
      </p:sp>
    </p:spTree>
    <p:extLst>
      <p:ext uri="{BB962C8B-B14F-4D97-AF65-F5344CB8AC3E}">
        <p14:creationId xmlns:p14="http://schemas.microsoft.com/office/powerpoint/2010/main" val="788419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Summing Amplifier</a:t>
            </a:r>
          </a:p>
        </p:txBody>
      </p:sp>
      <p:pic>
        <p:nvPicPr>
          <p:cNvPr id="4" name="Picture 3">
            <a:extLst>
              <a:ext uri="{FF2B5EF4-FFF2-40B4-BE49-F238E27FC236}">
                <a16:creationId xmlns:a16="http://schemas.microsoft.com/office/drawing/2014/main" id="{3E39DDA3-F2C2-4BFB-9905-31A3D74DEF7A}"/>
              </a:ext>
            </a:extLst>
          </p:cNvPr>
          <p:cNvPicPr>
            <a:picLocks noChangeAspect="1"/>
          </p:cNvPicPr>
          <p:nvPr/>
        </p:nvPicPr>
        <p:blipFill>
          <a:blip r:embed="rId3"/>
          <a:stretch>
            <a:fillRect/>
          </a:stretch>
        </p:blipFill>
        <p:spPr>
          <a:xfrm>
            <a:off x="288722" y="769745"/>
            <a:ext cx="3833192" cy="2286198"/>
          </a:xfrm>
          <a:prstGeom prst="rect">
            <a:avLst/>
          </a:prstGeom>
        </p:spPr>
      </p:pic>
      <p:pic>
        <p:nvPicPr>
          <p:cNvPr id="6" name="Picture 5">
            <a:extLst>
              <a:ext uri="{FF2B5EF4-FFF2-40B4-BE49-F238E27FC236}">
                <a16:creationId xmlns:a16="http://schemas.microsoft.com/office/drawing/2014/main" id="{E423EAC8-85F5-4BEC-B893-68FEFCF66AE0}"/>
              </a:ext>
            </a:extLst>
          </p:cNvPr>
          <p:cNvPicPr>
            <a:picLocks noChangeAspect="1"/>
          </p:cNvPicPr>
          <p:nvPr/>
        </p:nvPicPr>
        <p:blipFill>
          <a:blip r:embed="rId4"/>
          <a:stretch>
            <a:fillRect/>
          </a:stretch>
        </p:blipFill>
        <p:spPr>
          <a:xfrm>
            <a:off x="4525326" y="783928"/>
            <a:ext cx="4023709" cy="2324301"/>
          </a:xfrm>
          <a:prstGeom prst="rect">
            <a:avLst/>
          </a:prstGeom>
        </p:spPr>
      </p:pic>
      <p:pic>
        <p:nvPicPr>
          <p:cNvPr id="9" name="Picture 8">
            <a:extLst>
              <a:ext uri="{FF2B5EF4-FFF2-40B4-BE49-F238E27FC236}">
                <a16:creationId xmlns:a16="http://schemas.microsoft.com/office/drawing/2014/main" id="{1AB65841-7DC6-47F1-99B9-EBAAB356E941}"/>
              </a:ext>
            </a:extLst>
          </p:cNvPr>
          <p:cNvPicPr>
            <a:picLocks noChangeAspect="1"/>
          </p:cNvPicPr>
          <p:nvPr/>
        </p:nvPicPr>
        <p:blipFill>
          <a:blip r:embed="rId5"/>
          <a:stretch>
            <a:fillRect/>
          </a:stretch>
        </p:blipFill>
        <p:spPr>
          <a:xfrm>
            <a:off x="2937732" y="3636408"/>
            <a:ext cx="3228975" cy="781050"/>
          </a:xfrm>
          <a:prstGeom prst="rect">
            <a:avLst/>
          </a:prstGeom>
        </p:spPr>
      </p:pic>
    </p:spTree>
    <p:extLst>
      <p:ext uri="{BB962C8B-B14F-4D97-AF65-F5344CB8AC3E}">
        <p14:creationId xmlns:p14="http://schemas.microsoft.com/office/powerpoint/2010/main" val="2772134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Op-Amp Performance</a:t>
            </a:r>
          </a:p>
        </p:txBody>
      </p:sp>
      <p:pic>
        <p:nvPicPr>
          <p:cNvPr id="4" name="Picture 3">
            <a:extLst>
              <a:ext uri="{FF2B5EF4-FFF2-40B4-BE49-F238E27FC236}">
                <a16:creationId xmlns:a16="http://schemas.microsoft.com/office/drawing/2014/main" id="{46C44FB5-46D9-47D3-B80D-81CA640114AA}"/>
              </a:ext>
            </a:extLst>
          </p:cNvPr>
          <p:cNvPicPr>
            <a:picLocks noChangeAspect="1"/>
          </p:cNvPicPr>
          <p:nvPr/>
        </p:nvPicPr>
        <p:blipFill>
          <a:blip r:embed="rId3"/>
          <a:stretch>
            <a:fillRect/>
          </a:stretch>
        </p:blipFill>
        <p:spPr>
          <a:xfrm>
            <a:off x="2445835" y="643723"/>
            <a:ext cx="4821329" cy="4372030"/>
          </a:xfrm>
          <a:prstGeom prst="rect">
            <a:avLst/>
          </a:prstGeom>
        </p:spPr>
      </p:pic>
    </p:spTree>
    <p:extLst>
      <p:ext uri="{BB962C8B-B14F-4D97-AF65-F5344CB8AC3E}">
        <p14:creationId xmlns:p14="http://schemas.microsoft.com/office/powerpoint/2010/main" val="160058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Multiple-Stage Gains</a:t>
            </a:r>
          </a:p>
        </p:txBody>
      </p:sp>
      <p:pic>
        <p:nvPicPr>
          <p:cNvPr id="6" name="Picture 5">
            <a:extLst>
              <a:ext uri="{FF2B5EF4-FFF2-40B4-BE49-F238E27FC236}">
                <a16:creationId xmlns:a16="http://schemas.microsoft.com/office/drawing/2014/main" id="{732A03C3-4DD9-42EF-8665-8E6F33E57D3D}"/>
              </a:ext>
            </a:extLst>
          </p:cNvPr>
          <p:cNvPicPr>
            <a:picLocks noChangeAspect="1"/>
          </p:cNvPicPr>
          <p:nvPr/>
        </p:nvPicPr>
        <p:blipFill>
          <a:blip r:embed="rId3"/>
          <a:stretch>
            <a:fillRect/>
          </a:stretch>
        </p:blipFill>
        <p:spPr>
          <a:xfrm>
            <a:off x="0" y="567056"/>
            <a:ext cx="8977138" cy="269009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DF3561-7B04-4369-8B2E-21553F42251D}"/>
                  </a:ext>
                </a:extLst>
              </p:cNvPr>
              <p:cNvSpPr txBox="1"/>
              <p:nvPr/>
            </p:nvSpPr>
            <p:spPr>
              <a:xfrm>
                <a:off x="3352800" y="3559392"/>
                <a:ext cx="2438400" cy="665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rPr>
                          </m:ctrlPr>
                        </m:sSubPr>
                        <m:e>
                          <m:r>
                            <a:rPr lang="en-US" sz="1800" b="0" i="1" smtClean="0">
                              <a:latin typeface="Cambria Math" panose="02040503050406030204" pitchFamily="18" charset="0"/>
                            </a:rPr>
                            <m:t>𝐴</m:t>
                          </m:r>
                        </m:e>
                        <m:sub>
                          <m:r>
                            <a:rPr lang="ru-RU"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𝑓</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ru-RU" sz="1800" b="0" i="1" smtClean="0">
                                  <a:latin typeface="Cambria Math" panose="02040503050406030204" pitchFamily="18" charset="0"/>
                                </a:rPr>
                                <m:t>2</m:t>
                              </m:r>
                            </m:sub>
                          </m:sSub>
                        </m:den>
                      </m:f>
                    </m:oMath>
                  </m:oMathPara>
                </a14:m>
                <a:endParaRPr lang="ru-RU" dirty="0"/>
              </a:p>
            </p:txBody>
          </p:sp>
        </mc:Choice>
        <mc:Fallback xmlns="">
          <p:sp>
            <p:nvSpPr>
              <p:cNvPr id="9" name="TextBox 8">
                <a:extLst>
                  <a:ext uri="{FF2B5EF4-FFF2-40B4-BE49-F238E27FC236}">
                    <a16:creationId xmlns:a16="http://schemas.microsoft.com/office/drawing/2014/main" id="{38DF3561-7B04-4369-8B2E-21553F42251D}"/>
                  </a:ext>
                </a:extLst>
              </p:cNvPr>
              <p:cNvSpPr txBox="1">
                <a:spLocks noRot="1" noChangeAspect="1" noMove="1" noResize="1" noEditPoints="1" noAdjustHandles="1" noChangeArrowheads="1" noChangeShapeType="1" noTextEdit="1"/>
              </p:cNvSpPr>
              <p:nvPr/>
            </p:nvSpPr>
            <p:spPr>
              <a:xfrm>
                <a:off x="3352800" y="3559392"/>
                <a:ext cx="2438400" cy="66563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D83F0B-BAE2-4444-B1F0-2926EC09EC34}"/>
                  </a:ext>
                </a:extLst>
              </p:cNvPr>
              <p:cNvSpPr txBox="1"/>
              <p:nvPr/>
            </p:nvSpPr>
            <p:spPr>
              <a:xfrm>
                <a:off x="6454775" y="3553691"/>
                <a:ext cx="2438400" cy="665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rPr>
                          </m:ctrlPr>
                        </m:sSubPr>
                        <m:e>
                          <m:r>
                            <a:rPr lang="en-US" sz="1800" b="0" i="1" smtClean="0">
                              <a:latin typeface="Cambria Math" panose="02040503050406030204" pitchFamily="18" charset="0"/>
                            </a:rPr>
                            <m:t>𝐴</m:t>
                          </m:r>
                        </m:e>
                        <m:sub>
                          <m:r>
                            <a:rPr lang="ru-RU" sz="1800" b="0" i="1" smtClean="0">
                              <a:latin typeface="Cambria Math" panose="02040503050406030204" pitchFamily="18" charset="0"/>
                            </a:rPr>
                            <m:t>3</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𝑓</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ru-RU" sz="1800" b="0" i="1" smtClean="0">
                                  <a:latin typeface="Cambria Math" panose="02040503050406030204" pitchFamily="18" charset="0"/>
                                </a:rPr>
                                <m:t>3</m:t>
                              </m:r>
                            </m:sub>
                          </m:sSub>
                        </m:den>
                      </m:f>
                    </m:oMath>
                  </m:oMathPara>
                </a14:m>
                <a:endParaRPr lang="ru-RU" dirty="0"/>
              </a:p>
            </p:txBody>
          </p:sp>
        </mc:Choice>
        <mc:Fallback xmlns="">
          <p:sp>
            <p:nvSpPr>
              <p:cNvPr id="10" name="TextBox 9">
                <a:extLst>
                  <a:ext uri="{FF2B5EF4-FFF2-40B4-BE49-F238E27FC236}">
                    <a16:creationId xmlns:a16="http://schemas.microsoft.com/office/drawing/2014/main" id="{76D83F0B-BAE2-4444-B1F0-2926EC09EC34}"/>
                  </a:ext>
                </a:extLst>
              </p:cNvPr>
              <p:cNvSpPr txBox="1">
                <a:spLocks noRot="1" noChangeAspect="1" noMove="1" noResize="1" noEditPoints="1" noAdjustHandles="1" noChangeArrowheads="1" noChangeShapeType="1" noTextEdit="1"/>
              </p:cNvSpPr>
              <p:nvPr/>
            </p:nvSpPr>
            <p:spPr>
              <a:xfrm>
                <a:off x="6454775" y="3553691"/>
                <a:ext cx="2438400" cy="66563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19B4D3-74B7-4280-ABE6-118DBF00C3A7}"/>
                  </a:ext>
                </a:extLst>
              </p:cNvPr>
              <p:cNvSpPr txBox="1"/>
              <p:nvPr/>
            </p:nvSpPr>
            <p:spPr>
              <a:xfrm>
                <a:off x="250825" y="3553691"/>
                <a:ext cx="2438400" cy="665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rPr>
                          </m:ctrlPr>
                        </m:sSubPr>
                        <m:e>
                          <m:r>
                            <a:rPr lang="en-US" sz="1800" b="0" i="1" smtClean="0">
                              <a:latin typeface="Cambria Math" panose="02040503050406030204" pitchFamily="18" charset="0"/>
                            </a:rPr>
                            <m:t>𝐴</m:t>
                          </m:r>
                        </m:e>
                        <m:sub>
                          <m:r>
                            <a:rPr lang="ru-RU" sz="1800" b="0" i="1" smtClean="0">
                              <a:latin typeface="Cambria Math" panose="02040503050406030204" pitchFamily="18" charset="0"/>
                            </a:rPr>
                            <m:t>1</m:t>
                          </m:r>
                        </m:sub>
                      </m:sSub>
                      <m:r>
                        <a:rPr lang="en-US" sz="1800" b="0" i="1" smtClean="0">
                          <a:latin typeface="Cambria Math" panose="02040503050406030204" pitchFamily="18" charset="0"/>
                        </a:rPr>
                        <m:t>=</m:t>
                      </m:r>
                      <m:r>
                        <a:rPr lang="ru-RU" sz="1800" b="0" i="1" smtClean="0">
                          <a:latin typeface="Cambria Math" panose="02040503050406030204" pitchFamily="18" charset="0"/>
                        </a:rPr>
                        <m:t>1+</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𝑓</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ru-RU" sz="1800" b="0" i="1" smtClean="0">
                                  <a:latin typeface="Cambria Math" panose="02040503050406030204" pitchFamily="18" charset="0"/>
                                </a:rPr>
                                <m:t>1</m:t>
                              </m:r>
                            </m:sub>
                          </m:sSub>
                        </m:den>
                      </m:f>
                    </m:oMath>
                  </m:oMathPara>
                </a14:m>
                <a:endParaRPr lang="ru-RU" dirty="0"/>
              </a:p>
            </p:txBody>
          </p:sp>
        </mc:Choice>
        <mc:Fallback xmlns="">
          <p:sp>
            <p:nvSpPr>
              <p:cNvPr id="11" name="TextBox 10">
                <a:extLst>
                  <a:ext uri="{FF2B5EF4-FFF2-40B4-BE49-F238E27FC236}">
                    <a16:creationId xmlns:a16="http://schemas.microsoft.com/office/drawing/2014/main" id="{4B19B4D3-74B7-4280-ABE6-118DBF00C3A7}"/>
                  </a:ext>
                </a:extLst>
              </p:cNvPr>
              <p:cNvSpPr txBox="1">
                <a:spLocks noRot="1" noChangeAspect="1" noMove="1" noResize="1" noEditPoints="1" noAdjustHandles="1" noChangeArrowheads="1" noChangeShapeType="1" noTextEdit="1"/>
              </p:cNvSpPr>
              <p:nvPr/>
            </p:nvSpPr>
            <p:spPr>
              <a:xfrm>
                <a:off x="250825" y="3553691"/>
                <a:ext cx="2438400" cy="665631"/>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F38FA03-7339-317B-7EFD-31BB6B2E3DB6}"/>
                  </a:ext>
                </a:extLst>
              </p:cNvPr>
              <p:cNvSpPr txBox="1"/>
              <p:nvPr/>
            </p:nvSpPr>
            <p:spPr>
              <a:xfrm>
                <a:off x="3352800" y="4326956"/>
                <a:ext cx="2438400" cy="461665"/>
              </a:xfrm>
              <a:prstGeom prst="rect">
                <a:avLst/>
              </a:prstGeom>
              <a:noFill/>
            </p:spPr>
            <p:txBody>
              <a:bodyPr wrap="square">
                <a:spAutoFit/>
              </a:bodyPr>
              <a:lstStyle/>
              <a:p>
                <a:pPr algn="ctr"/>
                <a14:m>
                  <m:oMath xmlns:m="http://schemas.openxmlformats.org/officeDocument/2006/math">
                    <m:r>
                      <a:rPr lang="en-US" sz="2400" i="1" smtClean="0">
                        <a:latin typeface="Cambria Math" panose="02040503050406030204" pitchFamily="18" charset="0"/>
                      </a:rPr>
                      <m:t>𝐴</m:t>
                    </m:r>
                    <m:r>
                      <a:rPr lang="en-US" sz="2400" b="0" i="1" smtClean="0">
                        <a:latin typeface="Cambria Math" panose="02040503050406030204" pitchFamily="18" charset="0"/>
                      </a:rPr>
                      <m:t>=</m:t>
                    </m:r>
                    <m:sSub>
                      <m:sSubPr>
                        <m:ctrlPr>
                          <a:rPr lang="ru-RU"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1</m:t>
                        </m:r>
                      </m:sub>
                    </m:sSub>
                  </m:oMath>
                </a14:m>
                <a:r>
                  <a:rPr lang="ru-RU" sz="2400" dirty="0"/>
                  <a:t> </a:t>
                </a:r>
                <a14:m>
                  <m:oMath xmlns:m="http://schemas.openxmlformats.org/officeDocument/2006/math">
                    <m:sSub>
                      <m:sSubPr>
                        <m:ctrlPr>
                          <a:rPr lang="ru-RU" sz="2400" i="1">
                            <a:latin typeface="Cambria Math" panose="02040503050406030204" pitchFamily="18" charset="0"/>
                          </a:rPr>
                        </m:ctrlPr>
                      </m:sSubPr>
                      <m:e>
                        <m:r>
                          <a:rPr lang="en-US" sz="2400" i="1">
                            <a:latin typeface="Cambria Math" panose="02040503050406030204" pitchFamily="18" charset="0"/>
                          </a:rPr>
                          <m:t>𝐴</m:t>
                        </m:r>
                      </m:e>
                      <m:sub>
                        <m:r>
                          <a:rPr lang="ru-RU" sz="2400" i="1">
                            <a:latin typeface="Cambria Math" panose="02040503050406030204" pitchFamily="18" charset="0"/>
                          </a:rPr>
                          <m:t>2</m:t>
                        </m:r>
                      </m:sub>
                    </m:sSub>
                  </m:oMath>
                </a14:m>
                <a:r>
                  <a:rPr lang="ru-RU" sz="2400" dirty="0"/>
                  <a:t> </a:t>
                </a:r>
                <a14:m>
                  <m:oMath xmlns:m="http://schemas.openxmlformats.org/officeDocument/2006/math">
                    <m:sSub>
                      <m:sSubPr>
                        <m:ctrlPr>
                          <a:rPr lang="ru-RU"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3</m:t>
                        </m:r>
                      </m:sub>
                    </m:sSub>
                  </m:oMath>
                </a14:m>
                <a:endParaRPr lang="ru-RU" sz="2400" dirty="0"/>
              </a:p>
            </p:txBody>
          </p:sp>
        </mc:Choice>
        <mc:Fallback xmlns="">
          <p:sp>
            <p:nvSpPr>
              <p:cNvPr id="3" name="TextBox 2">
                <a:extLst>
                  <a:ext uri="{FF2B5EF4-FFF2-40B4-BE49-F238E27FC236}">
                    <a16:creationId xmlns:a16="http://schemas.microsoft.com/office/drawing/2014/main" id="{5F38FA03-7339-317B-7EFD-31BB6B2E3DB6}"/>
                  </a:ext>
                </a:extLst>
              </p:cNvPr>
              <p:cNvSpPr txBox="1">
                <a:spLocks noRot="1" noChangeAspect="1" noMove="1" noResize="1" noEditPoints="1" noAdjustHandles="1" noChangeArrowheads="1" noChangeShapeType="1" noTextEdit="1"/>
              </p:cNvSpPr>
              <p:nvPr/>
            </p:nvSpPr>
            <p:spPr>
              <a:xfrm>
                <a:off x="3352800" y="4326956"/>
                <a:ext cx="2438400" cy="461665"/>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859723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Voltage Subtractor</a:t>
            </a:r>
          </a:p>
        </p:txBody>
      </p:sp>
      <p:pic>
        <p:nvPicPr>
          <p:cNvPr id="5" name="Picture 4">
            <a:extLst>
              <a:ext uri="{FF2B5EF4-FFF2-40B4-BE49-F238E27FC236}">
                <a16:creationId xmlns:a16="http://schemas.microsoft.com/office/drawing/2014/main" id="{F3710B00-3C8E-4DB3-8E55-CB0F7E1F5856}"/>
              </a:ext>
            </a:extLst>
          </p:cNvPr>
          <p:cNvPicPr>
            <a:picLocks noChangeAspect="1"/>
          </p:cNvPicPr>
          <p:nvPr/>
        </p:nvPicPr>
        <p:blipFill>
          <a:blip r:embed="rId3"/>
          <a:stretch>
            <a:fillRect/>
          </a:stretch>
        </p:blipFill>
        <p:spPr>
          <a:xfrm>
            <a:off x="97548" y="648446"/>
            <a:ext cx="5691370" cy="2234728"/>
          </a:xfrm>
          <a:prstGeom prst="rect">
            <a:avLst/>
          </a:prstGeom>
        </p:spPr>
      </p:pic>
      <p:pic>
        <p:nvPicPr>
          <p:cNvPr id="9" name="Picture 8">
            <a:extLst>
              <a:ext uri="{FF2B5EF4-FFF2-40B4-BE49-F238E27FC236}">
                <a16:creationId xmlns:a16="http://schemas.microsoft.com/office/drawing/2014/main" id="{E57E779C-D82D-4885-AB40-6C9A2D95C9D6}"/>
              </a:ext>
            </a:extLst>
          </p:cNvPr>
          <p:cNvPicPr>
            <a:picLocks noChangeAspect="1"/>
          </p:cNvPicPr>
          <p:nvPr/>
        </p:nvPicPr>
        <p:blipFill>
          <a:blip r:embed="rId4"/>
          <a:stretch>
            <a:fillRect/>
          </a:stretch>
        </p:blipFill>
        <p:spPr>
          <a:xfrm>
            <a:off x="6007556" y="1765810"/>
            <a:ext cx="2733675" cy="723900"/>
          </a:xfrm>
          <a:prstGeom prst="rect">
            <a:avLst/>
          </a:prstGeom>
        </p:spPr>
      </p:pic>
      <p:pic>
        <p:nvPicPr>
          <p:cNvPr id="11" name="Picture 10">
            <a:extLst>
              <a:ext uri="{FF2B5EF4-FFF2-40B4-BE49-F238E27FC236}">
                <a16:creationId xmlns:a16="http://schemas.microsoft.com/office/drawing/2014/main" id="{ED5BE33D-7E5E-4B49-92CA-D950C2FDC340}"/>
              </a:ext>
            </a:extLst>
          </p:cNvPr>
          <p:cNvPicPr>
            <a:picLocks noChangeAspect="1"/>
          </p:cNvPicPr>
          <p:nvPr/>
        </p:nvPicPr>
        <p:blipFill>
          <a:blip r:embed="rId5"/>
          <a:stretch>
            <a:fillRect/>
          </a:stretch>
        </p:blipFill>
        <p:spPr>
          <a:xfrm>
            <a:off x="1863773" y="2844246"/>
            <a:ext cx="3062645" cy="2214336"/>
          </a:xfrm>
          <a:prstGeom prst="rect">
            <a:avLst/>
          </a:prstGeom>
        </p:spPr>
      </p:pic>
      <p:pic>
        <p:nvPicPr>
          <p:cNvPr id="13" name="Picture 12">
            <a:extLst>
              <a:ext uri="{FF2B5EF4-FFF2-40B4-BE49-F238E27FC236}">
                <a16:creationId xmlns:a16="http://schemas.microsoft.com/office/drawing/2014/main" id="{C089AB79-BE4E-47C0-B92B-2896EC128403}"/>
              </a:ext>
            </a:extLst>
          </p:cNvPr>
          <p:cNvPicPr>
            <a:picLocks noChangeAspect="1"/>
          </p:cNvPicPr>
          <p:nvPr/>
        </p:nvPicPr>
        <p:blipFill>
          <a:blip r:embed="rId6"/>
          <a:stretch>
            <a:fillRect/>
          </a:stretch>
        </p:blipFill>
        <p:spPr>
          <a:xfrm>
            <a:off x="5145057" y="3527814"/>
            <a:ext cx="3400425" cy="781050"/>
          </a:xfrm>
          <a:prstGeom prst="rect">
            <a:avLst/>
          </a:prstGeom>
        </p:spPr>
      </p:pic>
    </p:spTree>
    <p:extLst>
      <p:ext uri="{BB962C8B-B14F-4D97-AF65-F5344CB8AC3E}">
        <p14:creationId xmlns:p14="http://schemas.microsoft.com/office/powerpoint/2010/main" val="51782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D3640759-1EF6-C10B-C7DA-6CE76B697239}"/>
              </a:ext>
            </a:extLst>
          </p:cNvPr>
          <p:cNvSpPr>
            <a:spLocks noGrp="1"/>
          </p:cNvSpPr>
          <p:nvPr>
            <p:ph type="title"/>
          </p:nvPr>
        </p:nvSpPr>
        <p:spPr/>
        <p:txBody>
          <a:bodyPr/>
          <a:lstStyle/>
          <a:p>
            <a:r>
              <a:rPr lang="en-US" dirty="0"/>
              <a:t>Laboratory work 2</a:t>
            </a:r>
            <a:endParaRPr lang="ru-RU" dirty="0"/>
          </a:p>
        </p:txBody>
      </p:sp>
      <p:grpSp>
        <p:nvGrpSpPr>
          <p:cNvPr id="6" name="Группа 5">
            <a:extLst>
              <a:ext uri="{FF2B5EF4-FFF2-40B4-BE49-F238E27FC236}">
                <a16:creationId xmlns:a16="http://schemas.microsoft.com/office/drawing/2014/main" id="{4B05C98E-E634-4A72-8419-71BA5E5F6A79}"/>
              </a:ext>
            </a:extLst>
          </p:cNvPr>
          <p:cNvGrpSpPr/>
          <p:nvPr/>
        </p:nvGrpSpPr>
        <p:grpSpPr>
          <a:xfrm>
            <a:off x="238125" y="657225"/>
            <a:ext cx="8648700" cy="2576512"/>
            <a:chOff x="238125" y="852488"/>
            <a:chExt cx="7096125" cy="1704975"/>
          </a:xfrm>
        </p:grpSpPr>
        <p:pic>
          <p:nvPicPr>
            <p:cNvPr id="4" name="Рисунок 3">
              <a:extLst>
                <a:ext uri="{FF2B5EF4-FFF2-40B4-BE49-F238E27FC236}">
                  <a16:creationId xmlns:a16="http://schemas.microsoft.com/office/drawing/2014/main" id="{5CB56073-B538-4D55-82B5-97D0F21C2AF3}"/>
                </a:ext>
              </a:extLst>
            </p:cNvPr>
            <p:cNvPicPr>
              <a:picLocks noChangeAspect="1"/>
            </p:cNvPicPr>
            <p:nvPr/>
          </p:nvPicPr>
          <p:blipFill>
            <a:blip r:embed="rId3"/>
            <a:stretch>
              <a:fillRect/>
            </a:stretch>
          </p:blipFill>
          <p:spPr>
            <a:xfrm>
              <a:off x="238125" y="852488"/>
              <a:ext cx="7096125" cy="1704975"/>
            </a:xfrm>
            <a:prstGeom prst="rect">
              <a:avLst/>
            </a:prstGeom>
          </p:spPr>
        </p:pic>
        <p:sp>
          <p:nvSpPr>
            <p:cNvPr id="5" name="TextBox 4">
              <a:extLst>
                <a:ext uri="{FF2B5EF4-FFF2-40B4-BE49-F238E27FC236}">
                  <a16:creationId xmlns:a16="http://schemas.microsoft.com/office/drawing/2014/main" id="{B9508AB4-3449-4394-BDDD-355098851906}"/>
                </a:ext>
              </a:extLst>
            </p:cNvPr>
            <p:cNvSpPr txBox="1"/>
            <p:nvPr/>
          </p:nvSpPr>
          <p:spPr>
            <a:xfrm rot="1074787">
              <a:off x="1411227" y="1350216"/>
              <a:ext cx="4298978" cy="707886"/>
            </a:xfrm>
            <a:prstGeom prst="rect">
              <a:avLst/>
            </a:prstGeom>
            <a:noFill/>
          </p:spPr>
          <p:txBody>
            <a:bodyPr wrap="square" rtlCol="0">
              <a:spAutoFit/>
            </a:bodyPr>
            <a:lstStyle/>
            <a:p>
              <a:pPr algn="ctr"/>
              <a:r>
                <a:rPr lang="en-US" sz="4000" b="1" dirty="0">
                  <a:solidFill>
                    <a:srgbClr val="FF0000"/>
                  </a:solidFill>
                </a:rPr>
                <a:t>EXAMPLE</a:t>
              </a:r>
              <a:endParaRPr lang="ru-RU" sz="4000" b="1" dirty="0">
                <a:solidFill>
                  <a:srgbClr val="FF0000"/>
                </a:solidFill>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09E7CE-CD9F-4C21-8441-4A454C0734AA}"/>
                  </a:ext>
                </a:extLst>
              </p:cNvPr>
              <p:cNvSpPr txBox="1"/>
              <p:nvPr/>
            </p:nvSpPr>
            <p:spPr>
              <a:xfrm>
                <a:off x="238125" y="3367314"/>
                <a:ext cx="4894994" cy="1525610"/>
              </a:xfrm>
              <a:prstGeom prst="rect">
                <a:avLst/>
              </a:prstGeom>
              <a:noFill/>
              <a:ln>
                <a:solidFill>
                  <a:srgbClr val="1946BA"/>
                </a:solidFill>
              </a:ln>
            </p:spPr>
            <p:txBody>
              <a:bodyPr wrap="none" rtlCol="0">
                <a:spAutoFit/>
              </a:bodyPr>
              <a:lstStyle/>
              <a:p>
                <a:pPr>
                  <a:lnSpc>
                    <a:spcPct val="150000"/>
                  </a:lnSpc>
                </a:pPr>
                <a:r>
                  <a:rPr lang="en-US" sz="1400" b="1" u="sng" dirty="0">
                    <a:solidFill>
                      <a:srgbClr val="1946BA"/>
                    </a:solidFill>
                  </a:rPr>
                  <a:t>Real operational amplifier:</a:t>
                </a:r>
              </a:p>
              <a:p>
                <a:pPr marL="285750" indent="-285750">
                  <a:lnSpc>
                    <a:spcPct val="150000"/>
                  </a:lnSpc>
                  <a:buFont typeface="Arial" panose="020B0604020202020204" pitchFamily="34" charset="0"/>
                  <a:buChar char="•"/>
                </a:pPr>
                <a:r>
                  <a:rPr lang="en-US" sz="1400" dirty="0">
                    <a:solidFill>
                      <a:srgbClr val="1946BA"/>
                    </a:solidFill>
                  </a:rPr>
                  <a:t>Limited by power supply (VPP+/VPP-)</a:t>
                </a:r>
              </a:p>
              <a:p>
                <a:pPr marL="285750" indent="-285750">
                  <a:lnSpc>
                    <a:spcPct val="150000"/>
                  </a:lnSpc>
                  <a:buFont typeface="Arial" panose="020B0604020202020204" pitchFamily="34" charset="0"/>
                  <a:buChar char="•"/>
                </a:pPr>
                <a:r>
                  <a:rPr lang="en-US" sz="1400" dirty="0">
                    <a:solidFill>
                      <a:srgbClr val="1946BA"/>
                    </a:solidFill>
                  </a:rPr>
                  <a:t>Limited </a:t>
                </a:r>
                <a:r>
                  <a:rPr lang="en-US" sz="1400" dirty="0">
                    <a:solidFill>
                      <a:srgbClr val="1946BA"/>
                    </a:solidFill>
                    <a:effectLst/>
                    <a:ea typeface="Calibri" panose="020F0502020204030204" pitchFamily="34" charset="0"/>
                    <a:cs typeface="Times New Roman" panose="02020603050405020304" pitchFamily="18" charset="0"/>
                  </a:rPr>
                  <a:t>real Operational amplifier open loop gain </a:t>
                </a:r>
                <a14:m>
                  <m:oMath xmlns:m="http://schemas.openxmlformats.org/officeDocument/2006/math">
                    <m:sSub>
                      <m:sSubPr>
                        <m:ctrlPr>
                          <a:rPr lang="ru-RU" sz="1400" i="1" smtClean="0">
                            <a:solidFill>
                              <a:srgbClr val="1946BA"/>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solidFill>
                              <a:srgbClr val="1946BA"/>
                            </a:solidFill>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b="0" i="1" smtClean="0">
                            <a:solidFill>
                              <a:srgbClr val="1946BA"/>
                            </a:solidFill>
                            <a:effectLst/>
                            <a:latin typeface="Cambria Math" panose="02040503050406030204" pitchFamily="18" charset="0"/>
                            <a:ea typeface="Calibri" panose="020F0502020204030204" pitchFamily="34" charset="0"/>
                            <a:cs typeface="Times New Roman" panose="02020603050405020304" pitchFamily="18" charset="0"/>
                          </a:rPr>
                          <m:t>𝑂𝐿</m:t>
                        </m:r>
                      </m:sub>
                    </m:sSub>
                    <m:r>
                      <a:rPr lang="ru-RU" sz="1400" i="1" smtClean="0">
                        <a:solidFill>
                          <a:srgbClr val="1946BA"/>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ru-RU" sz="1400" i="1">
                            <a:solidFill>
                              <a:srgbClr val="1946BA"/>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solidFill>
                                  <a:srgbClr val="1946BA"/>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1946BA"/>
                                </a:solidFill>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solidFill>
                                  <a:srgbClr val="1946BA"/>
                                </a:solidFill>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solidFill>
                                  <a:srgbClr val="1946BA"/>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solidFill>
                                  <a:srgbClr val="1946BA"/>
                                </a:solidFill>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solidFill>
                                  <a:srgbClr val="1946BA"/>
                                </a:solidFill>
                                <a:latin typeface="Cambria Math" panose="02040503050406030204" pitchFamily="18" charset="0"/>
                                <a:ea typeface="Calibri" panose="020F0502020204030204" pitchFamily="34" charset="0"/>
                                <a:cs typeface="Times New Roman" panose="02020603050405020304" pitchFamily="18" charset="0"/>
                              </a:rPr>
                              <m:t>𝑁𝐼</m:t>
                            </m:r>
                          </m:sub>
                        </m:sSub>
                      </m:den>
                    </m:f>
                    <m:r>
                      <a:rPr lang="en-US" sz="1400" i="1">
                        <a:latin typeface="Cambria Math" panose="02040503050406030204" pitchFamily="18" charset="0"/>
                        <a:ea typeface="Calibri" panose="020F0502020204030204" pitchFamily="34" charset="0"/>
                        <a:cs typeface="Times New Roman" panose="02020603050405020304" pitchFamily="18" charset="0"/>
                      </a:rPr>
                      <m:t> </m:t>
                    </m:r>
                  </m:oMath>
                </a14:m>
                <a:endParaRPr lang="en-US" sz="1400" dirty="0">
                  <a:solidFill>
                    <a:srgbClr val="1946BA"/>
                  </a:solidFill>
                </a:endParaRPr>
              </a:p>
              <a:p>
                <a:pPr marL="285750" indent="-285750">
                  <a:lnSpc>
                    <a:spcPct val="150000"/>
                  </a:lnSpc>
                  <a:buFont typeface="Arial" panose="020B0604020202020204" pitchFamily="34" charset="0"/>
                  <a:buChar char="•"/>
                </a:pPr>
                <a:r>
                  <a:rPr lang="en-US" sz="1400" dirty="0">
                    <a:solidFill>
                      <a:srgbClr val="1946BA"/>
                    </a:solidFill>
                  </a:rPr>
                  <a:t>Limited frequency operation (unity gain frequency)</a:t>
                </a:r>
                <a:endParaRPr lang="ru-RU" sz="1400" dirty="0">
                  <a:solidFill>
                    <a:srgbClr val="1946BA"/>
                  </a:solidFill>
                </a:endParaRPr>
              </a:p>
            </p:txBody>
          </p:sp>
        </mc:Choice>
        <mc:Fallback xmlns="">
          <p:sp>
            <p:nvSpPr>
              <p:cNvPr id="7" name="TextBox 6">
                <a:extLst>
                  <a:ext uri="{FF2B5EF4-FFF2-40B4-BE49-F238E27FC236}">
                    <a16:creationId xmlns:a16="http://schemas.microsoft.com/office/drawing/2014/main" id="{4B09E7CE-CD9F-4C21-8441-4A454C0734AA}"/>
                  </a:ext>
                </a:extLst>
              </p:cNvPr>
              <p:cNvSpPr txBox="1">
                <a:spLocks noRot="1" noChangeAspect="1" noMove="1" noResize="1" noEditPoints="1" noAdjustHandles="1" noChangeArrowheads="1" noChangeShapeType="1" noTextEdit="1"/>
              </p:cNvSpPr>
              <p:nvPr/>
            </p:nvSpPr>
            <p:spPr>
              <a:xfrm>
                <a:off x="238125" y="3367314"/>
                <a:ext cx="4894994" cy="1525610"/>
              </a:xfrm>
              <a:prstGeom prst="rect">
                <a:avLst/>
              </a:prstGeom>
              <a:blipFill>
                <a:blip r:embed="rId4"/>
                <a:stretch>
                  <a:fillRect l="-248" b="-2767"/>
                </a:stretch>
              </a:blipFill>
              <a:ln>
                <a:solidFill>
                  <a:srgbClr val="1946BA"/>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EC13D3-29A5-433B-91DA-3B7CD21D27B5}"/>
                  </a:ext>
                </a:extLst>
              </p:cNvPr>
              <p:cNvSpPr txBox="1"/>
              <p:nvPr/>
            </p:nvSpPr>
            <p:spPr>
              <a:xfrm>
                <a:off x="5655733" y="3367314"/>
                <a:ext cx="3231091" cy="1505477"/>
              </a:xfrm>
              <a:prstGeom prst="rect">
                <a:avLst/>
              </a:prstGeom>
              <a:noFill/>
              <a:ln>
                <a:solidFill>
                  <a:srgbClr val="00B050"/>
                </a:solidFill>
              </a:ln>
            </p:spPr>
            <p:txBody>
              <a:bodyPr wrap="square" rtlCol="0">
                <a:spAutoFit/>
              </a:bodyPr>
              <a:lstStyle/>
              <a:p>
                <a:pPr>
                  <a:lnSpc>
                    <a:spcPct val="150000"/>
                  </a:lnSpc>
                </a:pPr>
                <a:r>
                  <a:rPr lang="en-US" sz="1400" b="1" u="sng" dirty="0">
                    <a:solidFill>
                      <a:srgbClr val="00B050"/>
                    </a:solidFill>
                  </a:rPr>
                  <a:t>Ideal operational amplifier:</a:t>
                </a:r>
              </a:p>
              <a:p>
                <a:pPr marL="285750" indent="-285750">
                  <a:lnSpc>
                    <a:spcPct val="150000"/>
                  </a:lnSpc>
                  <a:buFont typeface="Arial" panose="020B0604020202020204" pitchFamily="34" charset="0"/>
                  <a:buChar char="•"/>
                </a:pPr>
                <a:r>
                  <a:rPr lang="en-US" sz="1400" dirty="0">
                    <a:solidFill>
                      <a:srgbClr val="00B050"/>
                    </a:solidFill>
                  </a:rPr>
                  <a:t>Any output voltage</a:t>
                </a:r>
              </a:p>
              <a:p>
                <a:pPr marL="285750" indent="-285750">
                  <a:lnSpc>
                    <a:spcPct val="150000"/>
                  </a:lnSpc>
                  <a:spcBef>
                    <a:spcPts val="700"/>
                  </a:spcBef>
                  <a:buFont typeface="Arial" panose="020B0604020202020204" pitchFamily="34" charset="0"/>
                  <a:buChar char="•"/>
                </a:pPr>
                <a:r>
                  <a:rPr lang="en-US" sz="1400" dirty="0">
                    <a:solidFill>
                      <a:srgbClr val="00B050"/>
                    </a:solidFill>
                  </a:rPr>
                  <a:t>Open loop gain </a:t>
                </a:r>
                <a14:m>
                  <m:oMath xmlns:m="http://schemas.openxmlformats.org/officeDocument/2006/math">
                    <m:sSub>
                      <m:sSubPr>
                        <m:ctrlPr>
                          <a:rPr lang="ru-RU" sz="1400"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b="0"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𝑂𝐿</m:t>
                        </m:r>
                      </m:sub>
                    </m:sSub>
                    <m:r>
                      <a:rPr lang="en-US" sz="1400" b="0"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400" dirty="0">
                    <a:solidFill>
                      <a:srgbClr val="00B050"/>
                    </a:solidFill>
                    <a:latin typeface="Times New Roman" panose="02020603050405020304" pitchFamily="18" charset="0"/>
                    <a:cs typeface="Times New Roman" panose="02020603050405020304" pitchFamily="18" charset="0"/>
                  </a:rPr>
                  <a:t>→</a:t>
                </a:r>
                <a:r>
                  <a:rPr lang="en-US" sz="1400" dirty="0">
                    <a:solidFill>
                      <a:srgbClr val="00B050"/>
                    </a:solidFill>
                  </a:rPr>
                  <a:t>∞</a:t>
                </a:r>
              </a:p>
              <a:p>
                <a:pPr marL="285750" indent="-285750">
                  <a:lnSpc>
                    <a:spcPct val="150000"/>
                  </a:lnSpc>
                  <a:spcBef>
                    <a:spcPts val="600"/>
                  </a:spcBef>
                  <a:buFont typeface="Arial" panose="020B0604020202020204" pitchFamily="34" charset="0"/>
                  <a:buChar char="•"/>
                </a:pPr>
                <a:r>
                  <a:rPr lang="en-US" sz="1400" dirty="0">
                    <a:solidFill>
                      <a:srgbClr val="00B050"/>
                    </a:solidFill>
                  </a:rPr>
                  <a:t>Good for circuit check</a:t>
                </a:r>
                <a:endParaRPr lang="ru-RU" dirty="0">
                  <a:solidFill>
                    <a:srgbClr val="1946BA"/>
                  </a:solidFill>
                </a:endParaRPr>
              </a:p>
            </p:txBody>
          </p:sp>
        </mc:Choice>
        <mc:Fallback xmlns="">
          <p:sp>
            <p:nvSpPr>
              <p:cNvPr id="8" name="TextBox 7">
                <a:extLst>
                  <a:ext uri="{FF2B5EF4-FFF2-40B4-BE49-F238E27FC236}">
                    <a16:creationId xmlns:a16="http://schemas.microsoft.com/office/drawing/2014/main" id="{64EC13D3-29A5-433B-91DA-3B7CD21D27B5}"/>
                  </a:ext>
                </a:extLst>
              </p:cNvPr>
              <p:cNvSpPr txBox="1">
                <a:spLocks noRot="1" noChangeAspect="1" noMove="1" noResize="1" noEditPoints="1" noAdjustHandles="1" noChangeArrowheads="1" noChangeShapeType="1" noTextEdit="1"/>
              </p:cNvSpPr>
              <p:nvPr/>
            </p:nvSpPr>
            <p:spPr>
              <a:xfrm>
                <a:off x="5655733" y="3367314"/>
                <a:ext cx="3231091" cy="1505477"/>
              </a:xfrm>
              <a:prstGeom prst="rect">
                <a:avLst/>
              </a:prstGeom>
              <a:blipFill>
                <a:blip r:embed="rId5"/>
                <a:stretch>
                  <a:fillRect l="-376" b="-4016"/>
                </a:stretch>
              </a:blipFill>
              <a:ln>
                <a:solidFill>
                  <a:srgbClr val="00B050"/>
                </a:solidFill>
              </a:ln>
            </p:spPr>
            <p:txBody>
              <a:bodyPr/>
              <a:lstStyle/>
              <a:p>
                <a:r>
                  <a:rPr lang="ru-RU">
                    <a:noFill/>
                  </a:rPr>
                  <a:t> </a:t>
                </a:r>
              </a:p>
            </p:txBody>
          </p:sp>
        </mc:Fallback>
      </mc:AlternateContent>
    </p:spTree>
    <p:extLst>
      <p:ext uri="{BB962C8B-B14F-4D97-AF65-F5344CB8AC3E}">
        <p14:creationId xmlns:p14="http://schemas.microsoft.com/office/powerpoint/2010/main" val="368357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47B9CC-6D45-45F0-AABA-09FEC4003F47}"/>
              </a:ext>
            </a:extLst>
          </p:cNvPr>
          <p:cNvSpPr>
            <a:spLocks noGrp="1"/>
          </p:cNvSpPr>
          <p:nvPr>
            <p:ph type="title"/>
          </p:nvPr>
        </p:nvSpPr>
        <p:spPr/>
        <p:txBody>
          <a:bodyPr/>
          <a:lstStyle/>
          <a:p>
            <a:r>
              <a:rPr lang="en-US" dirty="0"/>
              <a:t>Work purpose and goals</a:t>
            </a:r>
            <a:endParaRPr lang="ru-RU" dirty="0"/>
          </a:p>
        </p:txBody>
      </p:sp>
      <p:sp>
        <p:nvSpPr>
          <p:cNvPr id="9" name="TextBox 8">
            <a:extLst>
              <a:ext uri="{FF2B5EF4-FFF2-40B4-BE49-F238E27FC236}">
                <a16:creationId xmlns:a16="http://schemas.microsoft.com/office/drawing/2014/main" id="{604DB3F9-DF25-4FE3-886B-2221311C8D69}"/>
              </a:ext>
            </a:extLst>
          </p:cNvPr>
          <p:cNvSpPr txBox="1"/>
          <p:nvPr/>
        </p:nvSpPr>
        <p:spPr>
          <a:xfrm>
            <a:off x="926306" y="1996393"/>
            <a:ext cx="7641431" cy="1754326"/>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Goals:</a:t>
            </a:r>
            <a:endParaRPr lang="ru-RU" sz="1800" dirty="0">
              <a:effectLst/>
              <a:latin typeface="Golos Text" panose="020B0503020202020204"/>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Design amplifier model on the basis of operational amplifier «</a:t>
            </a:r>
            <a:r>
              <a:rPr lang="en-US" sz="18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Opamp_name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ru-RU" sz="1800" dirty="0">
              <a:effectLst/>
              <a:latin typeface="Golos Text" panose="020B0503020202020204"/>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Simulate amplifier scheme and analyze dependencies of output voltage from load and resistor values variation</a:t>
            </a:r>
            <a:endParaRPr lang="ru-RU" sz="1800" dirty="0">
              <a:effectLst/>
              <a:latin typeface="Golos Text" panose="020B0503020202020204"/>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Analyze time domain and frequency domain of amplifier</a:t>
            </a:r>
            <a:endParaRPr lang="ru-RU" sz="1800" dirty="0">
              <a:effectLst/>
              <a:latin typeface="Golos Text" panose="020B0503020202020204"/>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Simulate underpower state/power supply check</a:t>
            </a:r>
            <a:endParaRPr lang="ru-RU" sz="1800" dirty="0">
              <a:effectLst/>
              <a:latin typeface="Golos Text" panose="020B0503020202020204"/>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D40446D9-95FA-45F3-8D21-E6B72818731F}"/>
              </a:ext>
            </a:extLst>
          </p:cNvPr>
          <p:cNvSpPr txBox="1"/>
          <p:nvPr/>
        </p:nvSpPr>
        <p:spPr>
          <a:xfrm>
            <a:off x="145256" y="887623"/>
            <a:ext cx="8751093" cy="646331"/>
          </a:xfrm>
          <a:prstGeom prst="rect">
            <a:avLst/>
          </a:prstGeom>
          <a:noFill/>
        </p:spPr>
        <p:txBody>
          <a:bodyPr wrap="square">
            <a:spAutoFit/>
          </a:bodyPr>
          <a:lstStyle/>
          <a:p>
            <a:pPr marL="342900" lvl="0" indent="-342900">
              <a:spcAft>
                <a:spcPts val="600"/>
              </a:spcAft>
              <a:buFont typeface="+mj-lt"/>
              <a:buAutoNum type="arabicPeriod"/>
            </a:pPr>
            <a:r>
              <a:rPr lang="en-US" sz="1800" b="1" kern="0" dirty="0">
                <a:effectLst/>
                <a:latin typeface="Times New Roman" panose="02020603050405020304" pitchFamily="18" charset="0"/>
                <a:ea typeface="Times New Roman" panose="02020603050405020304" pitchFamily="18" charset="0"/>
              </a:rPr>
              <a:t>Work purpose: to study parameters of Operational Amplifier and basis of Operational amplifiers circuits design</a:t>
            </a:r>
            <a:endParaRPr lang="ru-RU" sz="1800" b="1" kern="0" dirty="0">
              <a:effectLst/>
              <a:latin typeface="Golos Text" panose="020B0503020202020204"/>
              <a:ea typeface="Times New Roman" panose="02020603050405020304" pitchFamily="18" charset="0"/>
            </a:endParaRPr>
          </a:p>
        </p:txBody>
      </p:sp>
    </p:spTree>
    <p:extLst>
      <p:ext uri="{BB962C8B-B14F-4D97-AF65-F5344CB8AC3E}">
        <p14:creationId xmlns:p14="http://schemas.microsoft.com/office/powerpoint/2010/main" val="98639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47B9CC-6D45-45F0-AABA-09FEC4003F47}"/>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Starting data</a:t>
            </a:r>
            <a:endParaRPr lang="ru-RU"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C467F6B-BCD4-413B-91C0-4C0452D474F9}"/>
                  </a:ext>
                </a:extLst>
              </p:cNvPr>
              <p:cNvSpPr txBox="1"/>
              <p:nvPr/>
            </p:nvSpPr>
            <p:spPr>
              <a:xfrm>
                <a:off x="261123" y="565373"/>
                <a:ext cx="6566262" cy="4456926"/>
              </a:xfrm>
              <a:prstGeom prst="rect">
                <a:avLst/>
              </a:prstGeom>
              <a:noFill/>
            </p:spPr>
            <p:txBody>
              <a:bodyPr wrap="square">
                <a:spAutoFit/>
              </a:bodyPr>
              <a:lstStyle/>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Required gain of amplifier</a:t>
                </a:r>
                <a:r>
                  <a:rPr lang="ru-RU" sz="1100" dirty="0">
                    <a:effectLst/>
                    <a:latin typeface="Golos Text" panose="020B0503020202020204"/>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en-US" sz="1100" i="1">
                            <a:effectLst/>
                            <a:latin typeface="Cambria Math" panose="02040503050406030204" pitchFamily="18" charset="0"/>
                            <a:ea typeface="Times New Roman" panose="02020603050405020304" pitchFamily="18" charset="0"/>
                          </a:rPr>
                          <m:t>𝐾</m:t>
                        </m:r>
                      </m:e>
                      <m:sub>
                        <m:r>
                          <a:rPr lang="en-US" sz="1100" i="1">
                            <a:effectLst/>
                            <a:latin typeface="Cambria Math" panose="02040503050406030204" pitchFamily="18" charset="0"/>
                            <a:ea typeface="Times New Roman" panose="02020603050405020304" pitchFamily="18" charset="0"/>
                          </a:rPr>
                          <m:t>𝑁𝐼</m:t>
                        </m:r>
                      </m:sub>
                    </m:sSub>
                    <m:r>
                      <a:rPr lang="ru-RU" sz="1100">
                        <a:effectLst/>
                        <a:latin typeface="Cambria Math" panose="02040503050406030204" pitchFamily="18" charset="0"/>
                        <a:ea typeface="Times New Roman" panose="02020603050405020304" pitchFamily="18" charset="0"/>
                      </a:rPr>
                      <m:t>=</m:t>
                    </m:r>
                  </m:oMath>
                </a14:m>
                <a:r>
                  <a:rPr lang="ru-RU" sz="1100" dirty="0">
                    <a:solidFill>
                      <a:srgbClr val="FF0000"/>
                    </a:solidFill>
                    <a:effectLst/>
                    <a:latin typeface="Golos Text" panose="020B0503020202020204"/>
                    <a:ea typeface="Times New Roman" panose="02020603050405020304" pitchFamily="18" charset="0"/>
                    <a:cs typeface="Times New Roman" panose="02020603050405020304" pitchFamily="18" charset="0"/>
                  </a:rPr>
                  <a:t>4</a:t>
                </a:r>
                <a:r>
                  <a:rPr lang="ru-RU" sz="1100" dirty="0">
                    <a:effectLst/>
                    <a:latin typeface="Golos Text" panose="020B0503020202020204"/>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pPr marL="342900" lvl="0" indent="-342900" algn="just">
                  <a:spcAft>
                    <a:spcPts val="600"/>
                  </a:spcAft>
                  <a:buFont typeface="Symbol" panose="05050102010706020507" pitchFamily="18" charset="2"/>
                  <a:buChar char=""/>
                </a:pPr>
                <a14:m>
                  <m:oMath xmlns:m="http://schemas.openxmlformats.org/officeDocument/2006/math">
                    <m:r>
                      <m:rPr>
                        <m:nor/>
                      </m:rPr>
                      <a:rPr lang="en-US" sz="1100" b="1">
                        <a:latin typeface="Times New Roman" panose="02020603050405020304" pitchFamily="18" charset="0"/>
                        <a:cs typeface="Times New Roman" panose="02020603050405020304" pitchFamily="18" charset="0"/>
                      </a:rPr>
                      <m:t>Required</m:t>
                    </m:r>
                    <m:r>
                      <m:rPr>
                        <m:nor/>
                      </m:rPr>
                      <a:rPr lang="en-US" sz="1100" b="1">
                        <a:latin typeface="Times New Roman" panose="02020603050405020304" pitchFamily="18" charset="0"/>
                        <a:cs typeface="Times New Roman" panose="02020603050405020304" pitchFamily="18" charset="0"/>
                      </a:rPr>
                      <m:t> </m:t>
                    </m:r>
                    <m:r>
                      <m:rPr>
                        <m:nor/>
                      </m:rPr>
                      <a:rPr lang="en-US" sz="1100" b="1">
                        <a:latin typeface="Times New Roman" panose="02020603050405020304" pitchFamily="18" charset="0"/>
                        <a:cs typeface="Times New Roman" panose="02020603050405020304" pitchFamily="18" charset="0"/>
                      </a:rPr>
                      <m:t>tolerance</m:t>
                    </m:r>
                    <m:r>
                      <a:rPr lang="en-US" sz="1100" b="1" i="1">
                        <a:latin typeface="Cambria Math" panose="02040503050406030204" pitchFamily="18" charset="0"/>
                      </a:rPr>
                      <m:t>:</m:t>
                    </m:r>
                    <m:sSub>
                      <m:sSubPr>
                        <m:ctrlPr>
                          <a:rPr lang="ru-RU" sz="1100" i="1" smtClean="0">
                            <a:effectLst/>
                            <a:latin typeface="Cambria Math" panose="02040503050406030204" pitchFamily="18" charset="0"/>
                          </a:rPr>
                        </m:ctrlPr>
                      </m:sSubPr>
                      <m:e>
                        <m:r>
                          <a:rPr lang="el-GR" sz="1100" i="1">
                            <a:latin typeface="Cambria Math" panose="02040503050406030204" pitchFamily="18" charset="0"/>
                            <a:ea typeface="Calibri" panose="020F0502020204030204" pitchFamily="34" charset="0"/>
                            <a:cs typeface="Times New Roman" panose="02020603050405020304" pitchFamily="18" charset="0"/>
                          </a:rPr>
                          <m:t>𝛥</m:t>
                        </m:r>
                        <m:r>
                          <a:rPr lang="en-US" sz="1100" i="1">
                            <a:latin typeface="Cambria Math" panose="02040503050406030204" pitchFamily="18" charset="0"/>
                            <a:ea typeface="Calibri" panose="020F0502020204030204" pitchFamily="34" charset="0"/>
                            <a:cs typeface="Times New Roman" panose="02020603050405020304" pitchFamily="18" charset="0"/>
                          </a:rPr>
                          <m:t>𝐾</m:t>
                        </m:r>
                      </m:e>
                      <m:sub>
                        <m:r>
                          <a:rPr lang="en-US" sz="110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100" i="1">
                                <a:latin typeface="Cambria Math" panose="02040503050406030204" pitchFamily="18" charset="0"/>
                              </a:rPr>
                            </m:ctrlPr>
                          </m:sSubPr>
                          <m:e>
                            <m:r>
                              <a:rPr lang="en-US" sz="1100" b="0" i="1" smtClean="0">
                                <a:latin typeface="Cambria Math" panose="02040503050406030204" pitchFamily="18" charset="0"/>
                              </a:rPr>
                              <m:t>𝐼</m:t>
                            </m:r>
                          </m:e>
                          <m:sub>
                            <m:r>
                              <a:rPr lang="en-US" sz="1100"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r>
                      <a:rPr lang="ru-RU" sz="11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rPr>
                  <a:t>5%</a:t>
                </a:r>
                <a:endParaRPr lang="ru-RU" sz="1100" dirty="0">
                  <a:effectLst/>
                  <a:latin typeface="Golos Text" panose="020B0503020202020204"/>
                  <a:ea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Operational Amplifier </a:t>
                </a:r>
                <a:r>
                  <a:rPr lang="ru-RU" sz="1100" b="1" dirty="0">
                    <a:effectLst/>
                    <a:latin typeface="Golos Text" panose="020B0503020202020204"/>
                    <a:ea typeface="Times New Roman" panose="02020603050405020304" pitchFamily="18" charset="0"/>
                    <a:cs typeface="Times New Roman" panose="02020603050405020304" pitchFamily="18" charset="0"/>
                  </a:rPr>
                  <a:t>: </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rPr>
                  <a:t>Voltage source power supply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ru-RU" sz="1100">
                        <a:effectLst/>
                        <a:latin typeface="Cambria Math" panose="02040503050406030204" pitchFamily="18" charset="0"/>
                        <a:ea typeface="Times New Roman" panose="02020603050405020304" pitchFamily="18" charset="0"/>
                      </a:rPr>
                      <m:t>=</m:t>
                    </m:r>
                    <m:r>
                      <a:rPr lang="en-US" sz="1100" b="0" i="0" smtClean="0">
                        <a:solidFill>
                          <a:srgbClr val="FF0000"/>
                        </a:solidFill>
                        <a:effectLst/>
                        <a:latin typeface="Cambria Math" panose="02040503050406030204" pitchFamily="18" charset="0"/>
                        <a:ea typeface="Times New Roman" panose="02020603050405020304" pitchFamily="18" charset="0"/>
                      </a:rPr>
                      <m:t>3</m:t>
                    </m:r>
                  </m:oMath>
                </a14:m>
                <a:r>
                  <a:rPr lang="en-US" sz="1100" dirty="0">
                    <a:effectLst/>
                    <a:latin typeface="Times New Roman" panose="02020603050405020304" pitchFamily="18" charset="0"/>
                    <a:ea typeface="Times New Roman" panose="02020603050405020304" pitchFamily="18" charset="0"/>
                  </a:rPr>
                  <a:t>   </a:t>
                </a:r>
                <a:r>
                  <a:rPr lang="ru-RU" sz="1100" dirty="0">
                    <a:effectLst/>
                    <a:latin typeface="Golos Text" panose="020B0503020202020204"/>
                    <a:ea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rPr>
                  <a:t>V</a:t>
                </a:r>
                <a:r>
                  <a:rPr lang="ru-RU" sz="1100" dirty="0">
                    <a:effectLst/>
                    <a:latin typeface="Golos Text" panose="020B0503020202020204"/>
                    <a:ea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rPr>
                  <a:t> /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en-US" sz="1100" b="0" i="0" smtClean="0">
                        <a:latin typeface="Cambria Math" panose="02040503050406030204" pitchFamily="18" charset="0"/>
                        <a:ea typeface="Times New Roman" panose="02020603050405020304" pitchFamily="18" charset="0"/>
                      </a:rPr>
                      <m:t>−</m:t>
                    </m:r>
                    <m:r>
                      <a:rPr lang="ru-RU" sz="1100">
                        <a:latin typeface="Cambria Math" panose="02040503050406030204" pitchFamily="18" charset="0"/>
                        <a:ea typeface="Times New Roman" panose="02020603050405020304" pitchFamily="18" charset="0"/>
                      </a:rPr>
                      <m:t>=</m:t>
                    </m:r>
                    <m:r>
                      <a:rPr lang="en-US" sz="1100" b="0" i="0" smtClean="0">
                        <a:solidFill>
                          <a:srgbClr val="FF0000"/>
                        </a:solidFill>
                        <a:latin typeface="Cambria Math" panose="02040503050406030204" pitchFamily="18" charset="0"/>
                        <a:ea typeface="Times New Roman" panose="02020603050405020304" pitchFamily="18" charset="0"/>
                      </a:rPr>
                      <m:t>3</m:t>
                    </m:r>
                  </m:oMath>
                </a14:m>
                <a:r>
                  <a:rPr lang="en-US" sz="1100" dirty="0">
                    <a:latin typeface="Times New Roman" panose="02020603050405020304" pitchFamily="18" charset="0"/>
                    <a:ea typeface="Times New Roman" panose="02020603050405020304" pitchFamily="18" charset="0"/>
                  </a:rPr>
                  <a:t>(V</a:t>
                </a:r>
                <a:r>
                  <a:rPr lang="ru-RU" sz="1100" dirty="0">
                    <a:latin typeface="Golos Text" panose="020B0503020202020204"/>
                    <a:ea typeface="Times New Roman" panose="02020603050405020304" pitchFamily="18" charset="0"/>
                  </a:rPr>
                  <a:t>)</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rPr>
                  <a:t>Frequency for time domain simulation</a:t>
                </a:r>
                <a:endParaRPr lang="en-US" sz="1100" b="1" i="1" dirty="0">
                  <a:latin typeface="Cambria Math" panose="02040503050406030204" pitchFamily="18" charset="0"/>
                </a:endParaRPr>
              </a:p>
              <a:p>
                <a:pPr lvl="0" algn="just">
                  <a:spcAft>
                    <a:spcPts val="600"/>
                  </a:spcAft>
                  <a:tabLst>
                    <a:tab pos="5940425" algn="r"/>
                  </a:tabLst>
                </a:pP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𝑡𝑒𝑠𝑡</m:t>
                        </m:r>
                        <m:r>
                          <a:rPr lang="en-US" sz="1100" b="0" i="1" smtClean="0">
                            <a:latin typeface="Cambria Math" panose="02040503050406030204" pitchFamily="18" charset="0"/>
                          </a:rPr>
                          <m:t>_1</m:t>
                        </m:r>
                      </m:sub>
                    </m:sSub>
                    <m:r>
                      <a:rPr lang="en-US" sz="1100" b="0" i="1" smtClean="0">
                        <a:latin typeface="Cambria Math" panose="02040503050406030204" pitchFamily="18" charset="0"/>
                      </a:rPr>
                      <m:t>=</m:t>
                    </m:r>
                    <m:r>
                      <a:rPr lang="en-US" sz="1100" b="0" i="1" smtClean="0">
                        <a:solidFill>
                          <a:srgbClr val="FF0000"/>
                        </a:solidFill>
                        <a:latin typeface="Cambria Math" panose="02040503050406030204" pitchFamily="18" charset="0"/>
                      </a:rPr>
                      <m:t>500</m:t>
                    </m:r>
                  </m:oMath>
                </a14:m>
                <a:r>
                  <a:rPr lang="ru-RU" sz="1100" dirty="0">
                    <a:effectLst/>
                    <a:latin typeface="Golos Text" panose="020B0503020202020204"/>
                    <a:ea typeface="Times New Roman" panose="02020603050405020304" pitchFamily="18" charset="0"/>
                  </a:rPr>
                  <a:t> (</a:t>
                </a:r>
                <a:r>
                  <a:rPr lang="ru-RU" sz="1100" dirty="0" err="1">
                    <a:effectLst/>
                    <a:latin typeface="Golos Text" panose="020B0503020202020204"/>
                    <a:ea typeface="Times New Roman" panose="02020603050405020304" pitchFamily="18" charset="0"/>
                  </a:rPr>
                  <a:t>Hz</a:t>
                </a:r>
                <a:r>
                  <a:rPr lang="ru-RU" sz="1100" dirty="0">
                    <a:effectLst/>
                    <a:latin typeface="Golos Text" panose="020B0503020202020204"/>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a:p>
                <a:pPr algn="just">
                  <a:spcAft>
                    <a:spcPts val="600"/>
                  </a:spcAft>
                  <a:tabLst>
                    <a:tab pos="5940425" algn="r"/>
                  </a:tabLst>
                </a:pPr>
                <a:r>
                  <a:rPr lang="en-US" sz="1100" b="0" dirty="0"/>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2</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rPr>
                  <a:t>5000</a:t>
                </a:r>
                <a:r>
                  <a:rPr lang="en-US" sz="1100" dirty="0">
                    <a:effectLst/>
                    <a:latin typeface="Times New Roman" panose="02020603050405020304" pitchFamily="18" charset="0"/>
                    <a:ea typeface="Times New Roman" panose="02020603050405020304" pitchFamily="18" charset="0"/>
                  </a:rPr>
                  <a:t> </a:t>
                </a:r>
                <a:r>
                  <a:rPr lang="ru-RU" sz="1100" dirty="0">
                    <a:effectLst/>
                    <a:latin typeface="Golos Text" panose="020B0503020202020204"/>
                    <a:ea typeface="Times New Roman" panose="02020603050405020304" pitchFamily="18" charset="0"/>
                  </a:rPr>
                  <a:t>(</a:t>
                </a:r>
                <a:r>
                  <a:rPr lang="ru-RU" sz="1100" dirty="0" err="1">
                    <a:effectLst/>
                    <a:latin typeface="Golos Text" panose="020B0503020202020204"/>
                    <a:ea typeface="Times New Roman" panose="02020603050405020304" pitchFamily="18" charset="0"/>
                  </a:rPr>
                  <a:t>Hz</a:t>
                </a:r>
                <a:r>
                  <a:rPr lang="ru-RU" sz="1100" dirty="0">
                    <a:effectLst/>
                    <a:latin typeface="Golos Text" panose="020B0503020202020204"/>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a:p>
                <a:pPr algn="just">
                  <a:spcAft>
                    <a:spcPts val="600"/>
                  </a:spcAft>
                  <a:tabLst>
                    <a:tab pos="5940425" algn="r"/>
                  </a:tabLst>
                </a:pPr>
                <a:r>
                  <a:rPr lang="en-US" sz="1100" b="0" dirty="0"/>
                  <a:t> </a:t>
                </a:r>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3</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rPr>
                  <a:t>100000 </a:t>
                </a:r>
                <a:r>
                  <a:rPr lang="ru-RU" sz="1100" dirty="0">
                    <a:effectLst/>
                    <a:latin typeface="Golos Text" panose="020B0503020202020204"/>
                    <a:ea typeface="Times New Roman" panose="02020603050405020304" pitchFamily="18" charset="0"/>
                  </a:rPr>
                  <a:t>(</a:t>
                </a:r>
                <a:r>
                  <a:rPr lang="ru-RU" sz="1100" dirty="0" err="1">
                    <a:effectLst/>
                    <a:latin typeface="Golos Text" panose="020B0503020202020204"/>
                    <a:ea typeface="Times New Roman" panose="02020603050405020304" pitchFamily="18" charset="0"/>
                  </a:rPr>
                  <a:t>Hz</a:t>
                </a:r>
                <a:r>
                  <a:rPr lang="ru-RU" sz="1100" dirty="0">
                    <a:effectLst/>
                    <a:latin typeface="Golos Text" panose="020B0503020202020204"/>
                    <a:ea typeface="Times New Roman" panose="02020603050405020304" pitchFamily="18" charset="0"/>
                  </a:rPr>
                  <a:t>)</a:t>
                </a:r>
              </a:p>
              <a:p>
                <a:pPr marL="34290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rPr>
                  <a:t>Test signal voltage magnitude</a:t>
                </a:r>
                <a:r>
                  <a:rPr lang="en-US" sz="1100" b="1" dirty="0"/>
                  <a:t> </a:t>
                </a:r>
                <a:endParaRPr lang="en-US" sz="1100" i="1" dirty="0">
                  <a:latin typeface="Cambria Math" panose="02040503050406030204" pitchFamily="18" charset="0"/>
                </a:endParaRPr>
              </a:p>
              <a:p>
                <a:pPr algn="just">
                  <a:spcAft>
                    <a:spcPts val="600"/>
                  </a:spcAft>
                  <a:tabLst>
                    <a:tab pos="5940425" algn="r"/>
                  </a:tabLst>
                </a:pPr>
                <a14:m>
                  <m:oMath xmlns:m="http://schemas.openxmlformats.org/officeDocument/2006/math">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i="1">
                            <a:latin typeface="Cambria Math" panose="02040503050406030204" pitchFamily="18" charset="0"/>
                          </a:rPr>
                          <m:t>𝑡𝑒𝑠</m:t>
                        </m:r>
                        <m:sSub>
                          <m:sSubPr>
                            <m:ctrlPr>
                              <a:rPr lang="en-US" sz="1100" i="1">
                                <a:latin typeface="Cambria Math" panose="02040503050406030204" pitchFamily="18" charset="0"/>
                              </a:rPr>
                            </m:ctrlPr>
                          </m:sSubPr>
                          <m:e>
                            <m:r>
                              <a:rPr lang="en-US" sz="1100" i="1">
                                <a:latin typeface="Cambria Math" panose="02040503050406030204" pitchFamily="18" charset="0"/>
                              </a:rPr>
                              <m:t>𝑡</m:t>
                            </m:r>
                          </m:e>
                          <m:sub>
                            <m:r>
                              <a:rPr lang="en-US" sz="1100" b="0" i="1" smtClean="0">
                                <a:latin typeface="Cambria Math" panose="02040503050406030204" pitchFamily="18" charset="0"/>
                              </a:rPr>
                              <m:t>𝐴𝐶</m:t>
                            </m:r>
                          </m:sub>
                        </m:sSub>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i="1">
                            <a:latin typeface="Cambria Math" panose="02040503050406030204" pitchFamily="18" charset="0"/>
                          </a:rPr>
                          <m:t>𝑡𝑒</m:t>
                        </m:r>
                        <m:r>
                          <a:rPr lang="en-US" sz="1100" b="0" i="1" smtClean="0">
                            <a:latin typeface="Cambria Math" panose="02040503050406030204" pitchFamily="18" charset="0"/>
                          </a:rPr>
                          <m:t>𝑠𝑡</m:t>
                        </m:r>
                      </m:sub>
                    </m:sSub>
                    <m:r>
                      <a:rPr lang="en-US" sz="1100" i="1">
                        <a:latin typeface="Cambria Math" panose="02040503050406030204" pitchFamily="18" charset="0"/>
                      </a:rPr>
                      <m:t>=</m:t>
                    </m:r>
                    <m:r>
                      <a:rPr lang="en-US" sz="1100" b="0" i="1" smtClean="0">
                        <a:solidFill>
                          <a:srgbClr val="FF0000"/>
                        </a:solidFill>
                        <a:latin typeface="Cambria Math" panose="02040503050406030204" pitchFamily="18" charset="0"/>
                      </a:rPr>
                      <m:t>0,5</m:t>
                    </m:r>
                    <m:r>
                      <a:rPr lang="en-US" sz="1100" i="1">
                        <a:solidFill>
                          <a:srgbClr val="FF0000"/>
                        </a:solidFill>
                        <a:latin typeface="Cambria Math" panose="02040503050406030204" pitchFamily="18" charset="0"/>
                      </a:rPr>
                      <m:t> </m:t>
                    </m:r>
                    <m:r>
                      <m:rPr>
                        <m:nor/>
                      </m:rPr>
                      <a:rPr lang="ru-RU" sz="1100" dirty="0">
                        <a:solidFill>
                          <a:srgbClr val="FF0000"/>
                        </a:solidFill>
                        <a:latin typeface="Golos Text" panose="020B0503020202020204"/>
                        <a:ea typeface="Times New Roman" panose="02020603050405020304" pitchFamily="18" charset="0"/>
                      </a:rPr>
                      <m:t>	</m:t>
                    </m:r>
                  </m:oMath>
                </a14:m>
                <a:r>
                  <a:rPr lang="en-US" sz="1100" dirty="0">
                    <a:latin typeface="Times New Roman" panose="02020603050405020304" pitchFamily="18" charset="0"/>
                    <a:ea typeface="Times New Roman" panose="02020603050405020304" pitchFamily="18" charset="0"/>
                  </a:rPr>
                  <a:t> (V</a:t>
                </a:r>
                <a:r>
                  <a:rPr lang="ru-RU" sz="1100" dirty="0">
                    <a:latin typeface="Golos Text" panose="020B0503020202020204"/>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rPr>
                  <a:t>Resistor</a:t>
                </a:r>
                <a:r>
                  <a:rPr lang="en-US" sz="1100" b="1" dirty="0">
                    <a:latin typeface="Times New Roman" panose="02020603050405020304" pitchFamily="18" charset="0"/>
                    <a:ea typeface="Times New Roman" panose="02020603050405020304" pitchFamily="18" charset="0"/>
                  </a:rPr>
                  <a:t> parameters</a:t>
                </a:r>
                <a:endParaRPr lang="en-US" sz="1100" b="1" i="1" dirty="0">
                  <a:effectLst/>
                  <a:latin typeface="Cambria Math" panose="02040503050406030204" pitchFamily="18" charset="0"/>
                  <a:ea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en-US" sz="1100" b="0" i="1" smtClean="0">
                            <a:latin typeface="Cambria Math" panose="02040503050406030204" pitchFamily="18" charset="0"/>
                            <a:ea typeface="Times New Roman" panose="02020603050405020304" pitchFamily="18" charset="0"/>
                          </a:rPr>
                          <m:t>1</m:t>
                        </m:r>
                      </m:sub>
                    </m:sSub>
                    <m:r>
                      <a:rPr lang="en-US" sz="1100" b="0" i="1" smtClean="0">
                        <a:latin typeface="Cambria Math" panose="02040503050406030204" pitchFamily="18" charset="0"/>
                        <a:ea typeface="Times New Roman" panose="02020603050405020304" pitchFamily="18" charset="0"/>
                      </a:rPr>
                      <m:t>=</m:t>
                    </m:r>
                    <m:r>
                      <a:rPr lang="en-US" sz="1100" b="0" i="1" smtClean="0">
                        <a:solidFill>
                          <a:srgbClr val="FF0000"/>
                        </a:solidFill>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rPr>
                  <a:t> </a:t>
                </a:r>
                <a:r>
                  <a:rPr lang="ru-RU" sz="1100" dirty="0">
                    <a:effectLst/>
                    <a:latin typeface="Golos Text" panose="020B0503020202020204"/>
                    <a:ea typeface="Times New Roman" panose="02020603050405020304" pitchFamily="18" charset="0"/>
                  </a:rPr>
                  <a:t>(Ω)</a:t>
                </a:r>
                <a:endParaRPr lang="en-US" sz="1100" i="1" dirty="0">
                  <a:effectLst/>
                  <a:latin typeface="Cambria Math" panose="02040503050406030204" pitchFamily="18" charset="0"/>
                  <a:ea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i="1" smtClean="0">
                            <a:effectLst/>
                            <a:latin typeface="Cambria Math" panose="02040503050406030204" pitchFamily="18" charset="0"/>
                            <a:ea typeface="Times New Roman" panose="02020603050405020304" pitchFamily="18" charset="0"/>
                          </a:rPr>
                          <m:t>𝑅</m:t>
                        </m:r>
                      </m:e>
                      <m:sub>
                        <m:r>
                          <a:rPr lang="en-US" sz="1100" i="1">
                            <a:latin typeface="Cambria Math" panose="02040503050406030204" pitchFamily="18" charset="0"/>
                            <a:ea typeface="Times New Roman" panose="02020603050405020304" pitchFamily="18" charset="0"/>
                          </a:rPr>
                          <m:t>𝑓𝑏</m:t>
                        </m:r>
                      </m:sub>
                    </m:sSub>
                    <m:r>
                      <a:rPr lang="ru-RU" sz="1100" i="1">
                        <a:effectLst/>
                        <a:latin typeface="Cambria Math" panose="02040503050406030204" pitchFamily="18" charset="0"/>
                        <a:ea typeface="Times New Roman" panose="02020603050405020304" pitchFamily="18" charset="0"/>
                      </a:rPr>
                      <m:t>=</m:t>
                    </m:r>
                    <m:r>
                      <a:rPr lang="ru-RU" sz="1100" b="0" i="1" smtClean="0">
                        <a:solidFill>
                          <a:srgbClr val="FF0000"/>
                        </a:solidFill>
                        <a:effectLst/>
                        <a:latin typeface="Cambria Math" panose="02040503050406030204" pitchFamily="18" charset="0"/>
                        <a:ea typeface="Times New Roman" panose="02020603050405020304" pitchFamily="18" charset="0"/>
                      </a:rPr>
                      <m:t>1</m:t>
                    </m:r>
                    <m:r>
                      <a:rPr lang="en-US" sz="1100" b="0" i="1" smtClean="0">
                        <a:solidFill>
                          <a:srgbClr val="FF0000"/>
                        </a:solidFill>
                        <a:effectLst/>
                        <a:latin typeface="Cambria Math" panose="02040503050406030204" pitchFamily="18" charset="0"/>
                        <a:ea typeface="Times New Roman" panose="02020603050405020304" pitchFamily="18" charset="0"/>
                      </a:rPr>
                      <m:t>0000</m:t>
                    </m:r>
                  </m:oMath>
                </a14:m>
                <a:r>
                  <a:rPr lang="en-US" sz="1100" dirty="0">
                    <a:effectLst/>
                    <a:latin typeface="Times New Roman" panose="02020603050405020304" pitchFamily="18" charset="0"/>
                    <a:ea typeface="Times New Roman" panose="02020603050405020304" pitchFamily="18" charset="0"/>
                  </a:rPr>
                  <a:t> </a:t>
                </a:r>
                <a:r>
                  <a:rPr lang="ru-RU" sz="1100" dirty="0">
                    <a:effectLst/>
                    <a:latin typeface="Golos Text" panose="020B0503020202020204"/>
                    <a:ea typeface="Times New Roman" panose="02020603050405020304" pitchFamily="18" charset="0"/>
                  </a:rPr>
                  <a:t>(Ω)</a:t>
                </a:r>
                <a:endParaRPr lang="en-US" sz="1100" dirty="0">
                  <a:effectLst/>
                  <a:latin typeface="Times New Roman" panose="02020603050405020304" pitchFamily="18" charset="0"/>
                  <a:ea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smtClean="0">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3</m:t>
                        </m:r>
                      </m:sub>
                    </m:sSub>
                    <m:r>
                      <a:rPr lang="ru-RU" sz="110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rPr>
                  <a:t> </a:t>
                </a:r>
                <a:r>
                  <a:rPr lang="ru-RU" sz="1100" dirty="0">
                    <a:effectLst/>
                    <a:latin typeface="Golos Text" panose="020B0503020202020204"/>
                    <a:ea typeface="Times New Roman" panose="02020603050405020304" pitchFamily="18" charset="0"/>
                  </a:rPr>
                  <a:t>(Ω)</a:t>
                </a:r>
                <a:endParaRPr lang="en-US" sz="1100" i="1" dirty="0">
                  <a:effectLst/>
                  <a:latin typeface="Cambria Math" panose="02040503050406030204" pitchFamily="18" charset="0"/>
                  <a:ea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i="1" smtClean="0">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4</m:t>
                        </m:r>
                      </m:sub>
                    </m:sSub>
                    <m:r>
                      <a:rPr lang="ru-RU" sz="110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rPr>
                  <a:t> </a:t>
                </a:r>
                <a:r>
                  <a:rPr lang="ru-RU" sz="1100" dirty="0">
                    <a:effectLst/>
                    <a:latin typeface="Golos Text" panose="020B0503020202020204"/>
                    <a:ea typeface="Times New Roman" panose="02020603050405020304" pitchFamily="18" charset="0"/>
                  </a:rPr>
                  <a:t>(Ω)</a:t>
                </a:r>
                <a:endParaRPr lang="en-US" sz="1100" i="1" dirty="0">
                  <a:effectLst/>
                  <a:latin typeface="Cambria Math" panose="02040503050406030204" pitchFamily="18" charset="0"/>
                  <a:ea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𝑅</m:t>
                        </m:r>
                      </m:e>
                      <m:sub>
                        <m:r>
                          <a:rPr lang="ru-RU" sz="1100" i="1">
                            <a:effectLst/>
                            <a:latin typeface="Cambria Math" panose="02040503050406030204" pitchFamily="18" charset="0"/>
                            <a:ea typeface="Times New Roman" panose="02020603050405020304" pitchFamily="18" charset="0"/>
                          </a:rPr>
                          <m:t>𝐿</m:t>
                        </m:r>
                        <m:r>
                          <a:rPr lang="en-US" sz="1100" b="0" i="1" smtClean="0">
                            <a:effectLst/>
                            <a:latin typeface="Cambria Math" panose="02040503050406030204" pitchFamily="18" charset="0"/>
                            <a:ea typeface="Times New Roman" panose="02020603050405020304" pitchFamily="18" charset="0"/>
                          </a:rPr>
                          <m:t>𝑜𝑎𝑑</m:t>
                        </m:r>
                      </m:sub>
                    </m:sSub>
                    <m:r>
                      <a:rPr lang="ru-RU" sz="1100" i="1">
                        <a:effectLst/>
                        <a:latin typeface="Cambria Math" panose="02040503050406030204" pitchFamily="18" charset="0"/>
                        <a:ea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rPr>
                  <a:t>1 000 0000</a:t>
                </a:r>
                <a:r>
                  <a:rPr lang="en-US" sz="1100" dirty="0">
                    <a:effectLst/>
                    <a:latin typeface="Times New Roman" panose="02020603050405020304" pitchFamily="18" charset="0"/>
                    <a:ea typeface="Times New Roman" panose="02020603050405020304" pitchFamily="18" charset="0"/>
                  </a:rPr>
                  <a:t> (Ω)</a:t>
                </a:r>
              </a:p>
              <a:p>
                <a:pPr marL="342900" lvl="0" indent="-342900" algn="just">
                  <a:spcAft>
                    <a:spcPts val="600"/>
                  </a:spcAft>
                  <a:buFont typeface="Symbol" panose="05050102010706020507" pitchFamily="18" charset="2"/>
                  <a:buChar char=""/>
                  <a:tabLst>
                    <a:tab pos="5940425" algn="r"/>
                  </a:tabLst>
                </a:pPr>
                <a:r>
                  <a:rPr lang="en-US" sz="1100" b="1" dirty="0">
                    <a:latin typeface="Times New Roman" panose="02020603050405020304" pitchFamily="18" charset="0"/>
                    <a:ea typeface="Times New Roman" panose="02020603050405020304" pitchFamily="18" charset="0"/>
                  </a:rPr>
                  <a:t>Amplifier scheme: </a:t>
                </a:r>
                <a:r>
                  <a:rPr lang="en-US" sz="1100" dirty="0">
                    <a:solidFill>
                      <a:srgbClr val="FF0000"/>
                    </a:solidFill>
                    <a:latin typeface="Times New Roman" panose="02020603050405020304" pitchFamily="18" charset="0"/>
                    <a:ea typeface="Times New Roman" panose="02020603050405020304" pitchFamily="18" charset="0"/>
                  </a:rPr>
                  <a:t>Non-Inverting amplifier</a:t>
                </a:r>
                <a:endParaRPr lang="ru-RU" sz="1400" dirty="0">
                  <a:effectLst/>
                  <a:latin typeface="Golos Text" panose="020B0503020202020204"/>
                  <a:ea typeface="Calibri" panose="020F0502020204030204" pitchFamily="34" charset="0"/>
                  <a:cs typeface="Times New Roman" panose="02020603050405020304" pitchFamily="18" charset="0"/>
                </a:endParaRPr>
              </a:p>
            </p:txBody>
          </p:sp>
        </mc:Choice>
        <mc:Fallback>
          <p:sp>
            <p:nvSpPr>
              <p:cNvPr id="12" name="TextBox 11">
                <a:extLst>
                  <a:ext uri="{FF2B5EF4-FFF2-40B4-BE49-F238E27FC236}">
                    <a16:creationId xmlns:a16="http://schemas.microsoft.com/office/drawing/2014/main" id="{BC467F6B-BCD4-413B-91C0-4C0452D474F9}"/>
                  </a:ext>
                </a:extLst>
              </p:cNvPr>
              <p:cNvSpPr txBox="1">
                <a:spLocks noRot="1" noChangeAspect="1" noMove="1" noResize="1" noEditPoints="1" noAdjustHandles="1" noChangeArrowheads="1" noChangeShapeType="1" noTextEdit="1"/>
              </p:cNvSpPr>
              <p:nvPr/>
            </p:nvSpPr>
            <p:spPr>
              <a:xfrm>
                <a:off x="261123" y="565373"/>
                <a:ext cx="6566262" cy="4456926"/>
              </a:xfrm>
              <a:prstGeom prst="rect">
                <a:avLst/>
              </a:prstGeom>
              <a:blipFill>
                <a:blip r:embed="rId2"/>
                <a:stretch>
                  <a:fillRect t="-137"/>
                </a:stretch>
              </a:blipFill>
            </p:spPr>
            <p:txBody>
              <a:bodyPr/>
              <a:lstStyle/>
              <a:p>
                <a:r>
                  <a:rPr lang="ru-RU">
                    <a:noFill/>
                  </a:rPr>
                  <a:t> </a:t>
                </a:r>
              </a:p>
            </p:txBody>
          </p:sp>
        </mc:Fallback>
      </mc:AlternateContent>
    </p:spTree>
    <p:extLst>
      <p:ext uri="{BB962C8B-B14F-4D97-AF65-F5344CB8AC3E}">
        <p14:creationId xmlns:p14="http://schemas.microsoft.com/office/powerpoint/2010/main" val="32093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C5047B-6DB3-747B-FFB6-34ECDDCA0D41}"/>
                  </a:ext>
                </a:extLst>
              </p:cNvPr>
              <p:cNvSpPr txBox="1"/>
              <p:nvPr/>
            </p:nvSpPr>
            <p:spPr>
              <a:xfrm>
                <a:off x="261123" y="565373"/>
                <a:ext cx="6566262" cy="4299767"/>
              </a:xfrm>
              <a:prstGeom prst="rect">
                <a:avLst/>
              </a:prstGeom>
              <a:noFill/>
            </p:spPr>
            <p:txBody>
              <a:bodyPr wrap="square">
                <a:spAutoFit/>
              </a:bodyPr>
              <a:lstStyle/>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Required gain of amplifier</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solidFill>
                              <a:schemeClr val="accent2">
                                <a:lumMod val="75000"/>
                              </a:schemeClr>
                            </a:solidFill>
                            <a:effectLst/>
                            <a:latin typeface="Cambria Math" panose="02040503050406030204" pitchFamily="18" charset="0"/>
                            <a:ea typeface="Times New Roman" panose="02020603050405020304" pitchFamily="18" charset="0"/>
                          </a:rPr>
                        </m:ctrlPr>
                      </m:sSubPr>
                      <m:e>
                        <m:r>
                          <a:rPr lang="en-US" sz="1100" b="0" i="1">
                            <a:solidFill>
                              <a:schemeClr val="accent2">
                                <a:lumMod val="75000"/>
                              </a:schemeClr>
                            </a:solidFill>
                            <a:effectLst/>
                            <a:latin typeface="Cambria Math" panose="02040503050406030204" pitchFamily="18" charset="0"/>
                            <a:ea typeface="Times New Roman" panose="02020603050405020304" pitchFamily="18" charset="0"/>
                          </a:rPr>
                          <m:t>𝐾</m:t>
                        </m:r>
                      </m:e>
                      <m:sub>
                        <m:r>
                          <a:rPr lang="en-US" sz="1100" b="0" i="1">
                            <a:solidFill>
                              <a:schemeClr val="accent2">
                                <a:lumMod val="75000"/>
                              </a:schemeClr>
                            </a:solidFill>
                            <a:effectLst/>
                            <a:latin typeface="Cambria Math" panose="02040503050406030204" pitchFamily="18" charset="0"/>
                            <a:ea typeface="Times New Roman" panose="02020603050405020304" pitchFamily="18" charset="0"/>
                          </a:rPr>
                          <m:t>𝑁𝐼</m:t>
                        </m:r>
                      </m:sub>
                    </m:sSub>
                    <m:r>
                      <a:rPr lang="ru-RU" sz="1100" b="0">
                        <a:effectLst/>
                        <a:latin typeface="Cambria Math" panose="02040503050406030204" pitchFamily="18" charset="0"/>
                        <a:ea typeface="Times New Roman" panose="02020603050405020304" pitchFamily="18" charset="0"/>
                      </a:rPr>
                      <m:t>=</m:t>
                    </m:r>
                  </m:oMath>
                </a14:m>
                <a:r>
                  <a:rPr lang="ru-RU"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Required tolerance: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effectLst/>
                            <a:latin typeface="Cambria Math" panose="02040503050406030204" pitchFamily="18" charset="0"/>
                          </a:rPr>
                        </m:ctrlPr>
                      </m:sSubPr>
                      <m:e>
                        <m:r>
                          <a:rPr lang="el-GR" sz="1100" b="0" i="1">
                            <a:latin typeface="Cambria Math" panose="02040503050406030204" pitchFamily="18" charset="0"/>
                            <a:ea typeface="Calibri" panose="020F0502020204030204" pitchFamily="34" charset="0"/>
                            <a:cs typeface="Times New Roman" panose="02020603050405020304" pitchFamily="18" charset="0"/>
                          </a:rPr>
                          <m:t>𝛥</m:t>
                        </m:r>
                        <m:r>
                          <a:rPr lang="en-US" sz="1100" b="0" i="1">
                            <a:latin typeface="Cambria Math" panose="02040503050406030204" pitchFamily="18" charset="0"/>
                            <a:ea typeface="Calibri" panose="020F0502020204030204" pitchFamily="34" charset="0"/>
                            <a:cs typeface="Times New Roman" panose="02020603050405020304" pitchFamily="18" charset="0"/>
                          </a:rPr>
                          <m:t>𝐾</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100" i="1">
                                <a:latin typeface="Cambria Math" panose="02040503050406030204" pitchFamily="18" charset="0"/>
                              </a:rPr>
                            </m:ctrlPr>
                          </m:sSubPr>
                          <m:e>
                            <m:r>
                              <a:rPr lang="en-US" sz="1100" b="0" i="1" smtClean="0">
                                <a:latin typeface="Cambria Math" panose="02040503050406030204" pitchFamily="18" charset="0"/>
                              </a:rPr>
                              <m:t>𝐼</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r>
                      <a:rPr lang="ru-RU" sz="1100" b="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ru-RU"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Operational Amplifier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Voltage source power supply</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ru-RU" sz="1100" b="0">
                        <a:effectLst/>
                        <a:latin typeface="Cambria Math" panose="02040503050406030204" pitchFamily="18" charset="0"/>
                        <a:ea typeface="Times New Roman" panose="02020603050405020304" pitchFamily="18" charset="0"/>
                      </a:rPr>
                      <m:t>=</m:t>
                    </m:r>
                    <m:r>
                      <a:rPr lang="en-US" sz="1100" b="0" i="0" smtClean="0">
                        <a:solidFill>
                          <a:srgbClr val="FF0000"/>
                        </a:solidFill>
                        <a:effectLst/>
                        <a:latin typeface="Cambria Math" panose="02040503050406030204" pitchFamily="18" charset="0"/>
                        <a:ea typeface="Times New Roman" panose="02020603050405020304" pitchFamily="18" charset="0"/>
                      </a:rPr>
                      <m:t>3</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en-US" sz="1100" b="0" i="0" smtClean="0">
                        <a:latin typeface="Cambria Math" panose="02040503050406030204" pitchFamily="18" charset="0"/>
                        <a:ea typeface="Times New Roman" panose="02020603050405020304" pitchFamily="18" charset="0"/>
                      </a:rPr>
                      <m:t>−</m:t>
                    </m:r>
                    <m:r>
                      <a:rPr lang="ru-RU" sz="1100" b="0">
                        <a:latin typeface="Cambria Math" panose="02040503050406030204" pitchFamily="18" charset="0"/>
                        <a:ea typeface="Times New Roman" panose="02020603050405020304" pitchFamily="18" charset="0"/>
                      </a:rPr>
                      <m:t>=</m:t>
                    </m:r>
                    <m:r>
                      <a:rPr lang="en-US" sz="1100" b="0" i="0" smtClean="0">
                        <a:solidFill>
                          <a:srgbClr val="FF0000"/>
                        </a:solidFill>
                        <a:latin typeface="Cambria Math" panose="02040503050406030204" pitchFamily="18" charset="0"/>
                        <a:ea typeface="Times New Roman" panose="02020603050405020304" pitchFamily="18" charset="0"/>
                      </a:rPr>
                      <m:t>3</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Frequency for time domain simulation</a:t>
                </a:r>
                <a:endParaRPr lang="en-US" sz="1100" b="1" i="1" dirty="0">
                  <a:latin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𝑡𝑒𝑠𝑡</m:t>
                        </m:r>
                        <m:r>
                          <a:rPr lang="en-US" sz="1100" b="0" i="1" smtClean="0">
                            <a:latin typeface="Cambria Math" panose="02040503050406030204" pitchFamily="18" charset="0"/>
                          </a:rPr>
                          <m:t>_1</m:t>
                        </m:r>
                      </m:sub>
                    </m:sSub>
                    <m:r>
                      <a:rPr lang="en-US" sz="1100" b="0" i="1" smtClean="0">
                        <a:latin typeface="Cambria Math" panose="02040503050406030204" pitchFamily="18" charset="0"/>
                      </a:rPr>
                      <m:t>=</m:t>
                    </m:r>
                    <m:r>
                      <a:rPr lang="en-US" sz="1100" b="0" i="1" smtClean="0">
                        <a:solidFill>
                          <a:srgbClr val="FF0000"/>
                        </a:solidFill>
                        <a:latin typeface="Cambria Math" panose="02040503050406030204" pitchFamily="18" charset="0"/>
                      </a:rPr>
                      <m:t>500</m:t>
                    </m:r>
                  </m:oMath>
                </a14:m>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2</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3</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100000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Test signal voltage magnitude</a:t>
                </a:r>
                <a:r>
                  <a:rPr lang="en-US" sz="1100" b="1" dirty="0">
                    <a:latin typeface="Times New Roman" panose="02020603050405020304" pitchFamily="18" charset="0"/>
                    <a:cs typeface="Times New Roman" panose="02020603050405020304" pitchFamily="18" charset="0"/>
                  </a:rPr>
                  <a:t> </a:t>
                </a:r>
                <a:endParaRPr lang="en-US" sz="1100" b="1" i="1" dirty="0">
                  <a:latin typeface="Times New Roman" panose="02020603050405020304" pitchFamily="18" charset="0"/>
                  <a:cs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𝑡𝑒𝑠</m:t>
                        </m:r>
                        <m:sSub>
                          <m:sSubPr>
                            <m:ctrlPr>
                              <a:rPr lang="en-US" sz="1100" i="1">
                                <a:latin typeface="Cambria Math" panose="02040503050406030204" pitchFamily="18" charset="0"/>
                              </a:rPr>
                            </m:ctrlPr>
                          </m:sSubPr>
                          <m:e>
                            <m:r>
                              <a:rPr lang="en-US" sz="1100" b="0" i="1">
                                <a:latin typeface="Cambria Math" panose="02040503050406030204" pitchFamily="18" charset="0"/>
                              </a:rPr>
                              <m:t>𝑡</m:t>
                            </m:r>
                          </m:e>
                          <m:sub>
                            <m:r>
                              <a:rPr lang="en-US" sz="1100" b="0" i="1" smtClean="0">
                                <a:latin typeface="Cambria Math" panose="02040503050406030204" pitchFamily="18" charset="0"/>
                              </a:rPr>
                              <m:t>𝐴𝐶</m:t>
                            </m:r>
                          </m:sub>
                        </m:sSub>
                      </m:sub>
                    </m:sSub>
                    <m:r>
                      <a:rPr lang="en-US" sz="1100" b="0" i="1">
                        <a:latin typeface="Cambria Math" panose="02040503050406030204" pitchFamily="18" charset="0"/>
                      </a:rPr>
                      <m:t>=</m:t>
                    </m:r>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m:t>
                        </m:r>
                        <m:r>
                          <a:rPr lang="en-US" sz="1100" b="0" i="1" smtClean="0">
                            <a:latin typeface="Cambria Math" panose="02040503050406030204" pitchFamily="18" charset="0"/>
                          </a:rPr>
                          <m:t>𝑠𝑡</m:t>
                        </m:r>
                      </m:sub>
                    </m:sSub>
                    <m:r>
                      <a:rPr lang="en-US" sz="1100" b="0" i="1">
                        <a:latin typeface="Cambria Math" panose="02040503050406030204" pitchFamily="18" charset="0"/>
                      </a:rPr>
                      <m:t>=</m:t>
                    </m:r>
                    <m:r>
                      <a:rPr lang="en-US" sz="1100" b="0" i="1" smtClean="0">
                        <a:solidFill>
                          <a:srgbClr val="FF0000"/>
                        </a:solidFill>
                        <a:latin typeface="Cambria Math" panose="02040503050406030204" pitchFamily="18" charset="0"/>
                      </a:rPr>
                      <m:t>0,5</m:t>
                    </m:r>
                    <m:r>
                      <a:rPr lang="en-US" sz="1100" b="0" i="1">
                        <a:solidFill>
                          <a:srgbClr val="FF0000"/>
                        </a:solidFill>
                        <a:latin typeface="Cambria Math" panose="02040503050406030204" pitchFamily="18" charset="0"/>
                      </a:rPr>
                      <m:t> </m:t>
                    </m:r>
                    <m:r>
                      <m:rPr>
                        <m:nor/>
                      </m:rPr>
                      <a:rPr lang="ru-RU"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m:t>	</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 (V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Resistor</a:t>
                </a: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 parameters</a:t>
                </a:r>
                <a:endParaRPr lang="en-US" sz="11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latin typeface="Cambria Math" panose="02040503050406030204" pitchFamily="18" charset="0"/>
                            <a:ea typeface="Times New Roman" panose="02020603050405020304" pitchFamily="18" charset="0"/>
                          </a:rPr>
                        </m:ctrlPr>
                      </m:sSubPr>
                      <m:e>
                        <m:r>
                          <a:rPr lang="ru-RU" sz="1100" b="0" i="1">
                            <a:latin typeface="Cambria Math" panose="02040503050406030204" pitchFamily="18" charset="0"/>
                            <a:ea typeface="Times New Roman" panose="02020603050405020304" pitchFamily="18" charset="0"/>
                          </a:rPr>
                          <m:t>𝑅</m:t>
                        </m:r>
                      </m:e>
                      <m:sub>
                        <m:r>
                          <a:rPr lang="en-US" sz="1100" b="0" i="1" smtClean="0">
                            <a:latin typeface="Cambria Math" panose="02040503050406030204" pitchFamily="18" charset="0"/>
                            <a:ea typeface="Times New Roman" panose="02020603050405020304" pitchFamily="18" charset="0"/>
                          </a:rPr>
                          <m:t>1</m:t>
                        </m:r>
                      </m:sub>
                    </m:sSub>
                    <m:r>
                      <a:rPr lang="en-US" sz="1100" b="0" i="1" smtClean="0">
                        <a:latin typeface="Cambria Math" panose="02040503050406030204" pitchFamily="18" charset="0"/>
                        <a:ea typeface="Times New Roman" panose="02020603050405020304" pitchFamily="18" charset="0"/>
                      </a:rPr>
                      <m:t>=</m:t>
                    </m:r>
                    <m:r>
                      <a:rPr lang="en-US" sz="1100" b="0" i="1" smtClean="0">
                        <a:solidFill>
                          <a:srgbClr val="FF0000"/>
                        </a:solidFill>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a:latin typeface="Cambria Math" panose="02040503050406030204" pitchFamily="18" charset="0"/>
                            <a:ea typeface="Times New Roman" panose="02020603050405020304" pitchFamily="18" charset="0"/>
                          </a:rPr>
                          <m:t>𝑓𝑏</m:t>
                        </m:r>
                      </m:sub>
                    </m:sSub>
                    <m:r>
                      <a:rPr lang="ru-RU" sz="1100" b="0" i="1">
                        <a:effectLst/>
                        <a:latin typeface="Cambria Math" panose="02040503050406030204" pitchFamily="18" charset="0"/>
                        <a:ea typeface="Times New Roman" panose="02020603050405020304" pitchFamily="18" charset="0"/>
                      </a:rPr>
                      <m:t>=</m:t>
                    </m:r>
                    <m:r>
                      <a:rPr lang="ru-RU" sz="1100" b="0" i="1" smtClean="0">
                        <a:solidFill>
                          <a:srgbClr val="FF0000"/>
                        </a:solidFill>
                        <a:effectLst/>
                        <a:latin typeface="Cambria Math" panose="02040503050406030204" pitchFamily="18" charset="0"/>
                        <a:ea typeface="Times New Roman" panose="02020603050405020304" pitchFamily="18" charset="0"/>
                      </a:rPr>
                      <m:t>1</m:t>
                    </m:r>
                    <m:r>
                      <a:rPr lang="en-US" sz="1100" b="0" i="1" smtClean="0">
                        <a:solidFill>
                          <a:srgbClr val="FF0000"/>
                        </a:solidFill>
                        <a:effectLst/>
                        <a:latin typeface="Cambria Math" panose="02040503050406030204" pitchFamily="18" charset="0"/>
                        <a:ea typeface="Times New Roman" panose="02020603050405020304" pitchFamily="18" charset="0"/>
                      </a:rPr>
                      <m:t>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smtClean="0">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3</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4</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ru-RU" sz="1100" b="0" i="1">
                            <a:effectLst/>
                            <a:latin typeface="Cambria Math" panose="02040503050406030204" pitchFamily="18" charset="0"/>
                            <a:ea typeface="Times New Roman" panose="02020603050405020304" pitchFamily="18" charset="0"/>
                          </a:rPr>
                          <m:t>𝐿</m:t>
                        </m:r>
                        <m:r>
                          <a:rPr lang="en-US" sz="1100" b="0" i="1" smtClean="0">
                            <a:effectLst/>
                            <a:latin typeface="Cambria Math" panose="02040503050406030204" pitchFamily="18" charset="0"/>
                            <a:ea typeface="Times New Roman" panose="02020603050405020304" pitchFamily="18" charset="0"/>
                          </a:rPr>
                          <m:t>𝑜𝑎𝑑</m:t>
                        </m:r>
                      </m:sub>
                    </m:sSub>
                    <m:r>
                      <a:rPr lang="ru-RU" sz="1100" b="0" i="1">
                        <a:effectLst/>
                        <a:latin typeface="Cambria Math" panose="02040503050406030204" pitchFamily="18" charset="0"/>
                        <a:ea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1 000 0000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(Ω)</a:t>
                </a:r>
              </a:p>
              <a:p>
                <a:pPr marL="342900" lvl="0" indent="-342900" algn="just">
                  <a:spcAft>
                    <a:spcPts val="600"/>
                  </a:spcAft>
                  <a:buFont typeface="Symbol" panose="05050102010706020507" pitchFamily="18" charset="2"/>
                  <a:buChar char=""/>
                  <a:tabLst>
                    <a:tab pos="5940425" algn="r"/>
                  </a:tabLst>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Amplifier scheme</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Non-Inverting amplifier</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32C5047B-6DB3-747B-FFB6-34ECDDCA0D41}"/>
                  </a:ext>
                </a:extLst>
              </p:cNvPr>
              <p:cNvSpPr txBox="1">
                <a:spLocks noRot="1" noChangeAspect="1" noMove="1" noResize="1" noEditPoints="1" noAdjustHandles="1" noChangeArrowheads="1" noChangeShapeType="1" noTextEdit="1"/>
              </p:cNvSpPr>
              <p:nvPr/>
            </p:nvSpPr>
            <p:spPr>
              <a:xfrm>
                <a:off x="261123" y="565373"/>
                <a:ext cx="6566262" cy="4299767"/>
              </a:xfrm>
              <a:prstGeom prst="rect">
                <a:avLst/>
              </a:prstGeom>
              <a:blipFill>
                <a:blip r:embed="rId2"/>
                <a:stretch>
                  <a:fillRect t="-142" b="-284"/>
                </a:stretch>
              </a:blipFill>
            </p:spPr>
            <p:txBody>
              <a:bodyPr/>
              <a:lstStyle/>
              <a:p>
                <a:r>
                  <a:rPr lang="ru-RU">
                    <a:noFill/>
                  </a:rPr>
                  <a:t> </a:t>
                </a:r>
              </a:p>
            </p:txBody>
          </p:sp>
        </mc:Fallback>
      </mc:AlternateContent>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Step 1: check of scheme gain</a:t>
            </a:r>
          </a:p>
        </p:txBody>
      </p:sp>
      <p:sp>
        <p:nvSpPr>
          <p:cNvPr id="7" name="TextBox 6">
            <a:extLst>
              <a:ext uri="{FF2B5EF4-FFF2-40B4-BE49-F238E27FC236}">
                <a16:creationId xmlns:a16="http://schemas.microsoft.com/office/drawing/2014/main" id="{826A67B8-CBE8-43B9-A3D3-0F2456CCE965}"/>
              </a:ext>
            </a:extLst>
          </p:cNvPr>
          <p:cNvSpPr txBox="1"/>
          <p:nvPr/>
        </p:nvSpPr>
        <p:spPr>
          <a:xfrm>
            <a:off x="4572000" y="555625"/>
            <a:ext cx="2890150" cy="369332"/>
          </a:xfrm>
          <a:prstGeom prst="rect">
            <a:avLst/>
          </a:prstGeom>
          <a:noFill/>
        </p:spPr>
        <p:txBody>
          <a:bodyPr wrap="none" rtlCol="0">
            <a:spAutoFit/>
          </a:bodyPr>
          <a:lstStyle/>
          <a:p>
            <a:r>
              <a:rPr lang="en-US" dirty="0"/>
              <a:t>Step 1: check of scheme gain</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F074961-7C5B-4C63-8957-C30DF1A73639}"/>
                  </a:ext>
                </a:extLst>
              </p:cNvPr>
              <p:cNvSpPr txBox="1"/>
              <p:nvPr/>
            </p:nvSpPr>
            <p:spPr>
              <a:xfrm>
                <a:off x="4560112" y="2906853"/>
                <a:ext cx="4321175" cy="664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accent2">
                                  <a:lumMod val="75000"/>
                                </a:schemeClr>
                              </a:solidFill>
                              <a:latin typeface="Cambria Math" panose="02040503050406030204" pitchFamily="18" charset="0"/>
                            </a:rPr>
                          </m:ctrlPr>
                        </m:sSubPr>
                        <m:e>
                          <m:r>
                            <a:rPr lang="ru-RU" i="1">
                              <a:solidFill>
                                <a:schemeClr val="accent2">
                                  <a:lumMod val="75000"/>
                                </a:schemeClr>
                              </a:solidFill>
                              <a:latin typeface="Cambria Math" panose="02040503050406030204" pitchFamily="18" charset="0"/>
                            </a:rPr>
                            <m:t>𝐾</m:t>
                          </m:r>
                        </m:e>
                        <m:sub>
                          <m:r>
                            <a:rPr lang="ru-RU" i="1">
                              <a:solidFill>
                                <a:schemeClr val="accent2">
                                  <a:lumMod val="75000"/>
                                </a:schemeClr>
                              </a:solidFill>
                              <a:latin typeface="Cambria Math" panose="02040503050406030204" pitchFamily="18" charset="0"/>
                            </a:rPr>
                            <m:t>𝑁𝐼</m:t>
                          </m:r>
                        </m:sub>
                      </m:sSub>
                      <m:r>
                        <a:rPr lang="ru-RU" i="0">
                          <a:latin typeface="Cambria Math" panose="02040503050406030204" pitchFamily="18" charset="0"/>
                        </a:rPr>
                        <m:t>=</m:t>
                      </m:r>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1" smtClean="0">
                          <a:latin typeface="Cambria Math" panose="02040503050406030204" pitchFamily="18" charset="0"/>
                        </a:rPr>
                        <m:t>=</m:t>
                      </m:r>
                      <m:r>
                        <a:rPr lang="en-US">
                          <a:latin typeface="Cambria Math" panose="02040503050406030204" pitchFamily="18" charset="0"/>
                        </a:rPr>
                        <m:t>1+</m:t>
                      </m:r>
                      <m:f>
                        <m:fPr>
                          <m:ctrlPr>
                            <a:rPr lang="ru-RU" i="1">
                              <a:solidFill>
                                <a:srgbClr val="836967"/>
                              </a:solidFill>
                              <a:latin typeface="Cambria Math" panose="02040503050406030204" pitchFamily="18" charset="0"/>
                            </a:rPr>
                          </m:ctrlPr>
                        </m:fPr>
                        <m:num>
                          <m:r>
                            <a:rPr lang="ru-RU" b="0" i="1" smtClean="0">
                              <a:solidFill>
                                <a:srgbClr val="FF0000"/>
                              </a:solidFill>
                              <a:latin typeface="Cambria Math" panose="02040503050406030204" pitchFamily="18" charset="0"/>
                              <a:ea typeface="Times New Roman" panose="02020603050405020304" pitchFamily="18" charset="0"/>
                            </a:rPr>
                            <m:t>1</m:t>
                          </m:r>
                          <m:r>
                            <a:rPr lang="en-US" i="1">
                              <a:solidFill>
                                <a:srgbClr val="FF0000"/>
                              </a:solidFill>
                              <a:latin typeface="Cambria Math" panose="02040503050406030204" pitchFamily="18" charset="0"/>
                              <a:ea typeface="Times New Roman" panose="02020603050405020304" pitchFamily="18" charset="0"/>
                            </a:rPr>
                            <m:t>0000</m:t>
                          </m:r>
                        </m:num>
                        <m:den>
                          <m:r>
                            <a:rPr lang="en-US" i="1">
                              <a:solidFill>
                                <a:srgbClr val="FF0000"/>
                              </a:solidFill>
                              <a:latin typeface="Cambria Math" panose="02040503050406030204" pitchFamily="18" charset="0"/>
                              <a:ea typeface="Times New Roman" panose="02020603050405020304" pitchFamily="18" charset="0"/>
                            </a:rPr>
                            <m:t>10000</m:t>
                          </m:r>
                        </m:den>
                      </m:f>
                      <m:r>
                        <a:rPr lang="en-US" b="0" i="0" smtClean="0">
                          <a:latin typeface="Cambria Math" panose="02040503050406030204" pitchFamily="18" charset="0"/>
                        </a:rPr>
                        <m:t>=</m:t>
                      </m:r>
                      <m:r>
                        <a:rPr lang="ru-RU" b="0" i="0" smtClean="0">
                          <a:latin typeface="Cambria Math" panose="02040503050406030204" pitchFamily="18" charset="0"/>
                        </a:rPr>
                        <m:t>2</m:t>
                      </m:r>
                    </m:oMath>
                  </m:oMathPara>
                </a14:m>
                <a:endParaRPr lang="ru-RU" dirty="0"/>
              </a:p>
            </p:txBody>
          </p:sp>
        </mc:Choice>
        <mc:Fallback xmlns="">
          <p:sp>
            <p:nvSpPr>
              <p:cNvPr id="19" name="TextBox 18">
                <a:extLst>
                  <a:ext uri="{FF2B5EF4-FFF2-40B4-BE49-F238E27FC236}">
                    <a16:creationId xmlns:a16="http://schemas.microsoft.com/office/drawing/2014/main" id="{2F074961-7C5B-4C63-8957-C30DF1A73639}"/>
                  </a:ext>
                </a:extLst>
              </p:cNvPr>
              <p:cNvSpPr txBox="1">
                <a:spLocks noRot="1" noChangeAspect="1" noMove="1" noResize="1" noEditPoints="1" noAdjustHandles="1" noChangeArrowheads="1" noChangeShapeType="1" noTextEdit="1"/>
              </p:cNvSpPr>
              <p:nvPr/>
            </p:nvSpPr>
            <p:spPr>
              <a:xfrm>
                <a:off x="4560112" y="2906853"/>
                <a:ext cx="4321175" cy="664093"/>
              </a:xfrm>
              <a:prstGeom prst="rect">
                <a:avLst/>
              </a:prstGeom>
              <a:blipFill>
                <a:blip r:embed="rId3"/>
                <a:stretch>
                  <a:fillRect/>
                </a:stretch>
              </a:blipFill>
            </p:spPr>
            <p:txBody>
              <a:bodyPr/>
              <a:lstStyle/>
              <a:p>
                <a:r>
                  <a:rPr lang="ru-RU">
                    <a:noFill/>
                  </a:rPr>
                  <a:t> </a:t>
                </a:r>
              </a:p>
            </p:txBody>
          </p:sp>
        </mc:Fallback>
      </mc:AlternateContent>
      <p:grpSp>
        <p:nvGrpSpPr>
          <p:cNvPr id="2" name="Группа 1">
            <a:extLst>
              <a:ext uri="{FF2B5EF4-FFF2-40B4-BE49-F238E27FC236}">
                <a16:creationId xmlns:a16="http://schemas.microsoft.com/office/drawing/2014/main" id="{2EF99A3D-9F05-D30A-6DCC-139336D733CC}"/>
              </a:ext>
            </a:extLst>
          </p:cNvPr>
          <p:cNvGrpSpPr/>
          <p:nvPr/>
        </p:nvGrpSpPr>
        <p:grpSpPr>
          <a:xfrm>
            <a:off x="4651898" y="911110"/>
            <a:ext cx="4166550" cy="1967984"/>
            <a:chOff x="-62226" y="841891"/>
            <a:chExt cx="4166550" cy="1967984"/>
          </a:xfrm>
        </p:grpSpPr>
        <p:grpSp>
          <p:nvGrpSpPr>
            <p:cNvPr id="3" name="Группа 2">
              <a:extLst>
                <a:ext uri="{FF2B5EF4-FFF2-40B4-BE49-F238E27FC236}">
                  <a16:creationId xmlns:a16="http://schemas.microsoft.com/office/drawing/2014/main" id="{A976B54F-6AC2-9BDF-35A5-A18EF07EDBB9}"/>
                </a:ext>
              </a:extLst>
            </p:cNvPr>
            <p:cNvGrpSpPr/>
            <p:nvPr/>
          </p:nvGrpSpPr>
          <p:grpSpPr>
            <a:xfrm>
              <a:off x="29769" y="841891"/>
              <a:ext cx="4074555" cy="1967984"/>
              <a:chOff x="5043923" y="1222891"/>
              <a:chExt cx="4030275" cy="1913570"/>
            </a:xfrm>
          </p:grpSpPr>
          <p:pic>
            <p:nvPicPr>
              <p:cNvPr id="6" name="Picture 3">
                <a:extLst>
                  <a:ext uri="{FF2B5EF4-FFF2-40B4-BE49-F238E27FC236}">
                    <a16:creationId xmlns:a16="http://schemas.microsoft.com/office/drawing/2014/main" id="{767779E9-F18B-80E6-B9BD-51382BA43A9E}"/>
                  </a:ext>
                </a:extLst>
              </p:cNvPr>
              <p:cNvPicPr>
                <a:picLocks noChangeAspect="1"/>
              </p:cNvPicPr>
              <p:nvPr/>
            </p:nvPicPr>
            <p:blipFill>
              <a:blip r:embed="rId4"/>
              <a:stretch>
                <a:fillRect/>
              </a:stretch>
            </p:blipFill>
            <p:spPr>
              <a:xfrm>
                <a:off x="5043923" y="1222891"/>
                <a:ext cx="2779712" cy="19135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82E402-C901-B8A7-34F1-03352272D169}"/>
                      </a:ext>
                    </a:extLst>
                  </p:cNvPr>
                  <p:cNvSpPr txBox="1"/>
                  <p:nvPr/>
                </p:nvSpPr>
                <p:spPr>
                  <a:xfrm>
                    <a:off x="7045289" y="1374446"/>
                    <a:ext cx="2028909" cy="64959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sSub>
                                <m:sSubPr>
                                  <m:ctrlPr>
                                    <a:rPr lang="ru-RU" i="1">
                                      <a:solidFill>
                                        <a:srgbClr val="836967"/>
                                      </a:solidFill>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ru-RU">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0" smtClean="0">
                              <a:latin typeface="Cambria Math" panose="02040503050406030204" pitchFamily="18" charset="0"/>
                            </a:rPr>
                            <m:t>)</m:t>
                          </m:r>
                        </m:oMath>
                      </m:oMathPara>
                    </a14:m>
                    <a:endParaRPr lang="ru-RU" dirty="0"/>
                  </a:p>
                </p:txBody>
              </p:sp>
            </mc:Choice>
            <mc:Fallback xmlns="">
              <p:sp>
                <p:nvSpPr>
                  <p:cNvPr id="14" name="TextBox 13">
                    <a:extLst>
                      <a:ext uri="{FF2B5EF4-FFF2-40B4-BE49-F238E27FC236}">
                        <a16:creationId xmlns:a16="http://schemas.microsoft.com/office/drawing/2014/main" id="{194C8A3C-BBC1-4848-BC73-04B394B38183}"/>
                      </a:ext>
                    </a:extLst>
                  </p:cNvPr>
                  <p:cNvSpPr txBox="1">
                    <a:spLocks noRot="1" noChangeAspect="1" noMove="1" noResize="1" noEditPoints="1" noAdjustHandles="1" noChangeArrowheads="1" noChangeShapeType="1" noTextEdit="1"/>
                  </p:cNvSpPr>
                  <p:nvPr/>
                </p:nvSpPr>
                <p:spPr>
                  <a:xfrm>
                    <a:off x="7045289" y="1374446"/>
                    <a:ext cx="2028909" cy="649596"/>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1593E9-B7E5-56AE-82A7-8E94A9256CC2}"/>
                      </a:ext>
                    </a:extLst>
                  </p:cNvPr>
                  <p:cNvSpPr txBox="1"/>
                  <p:nvPr/>
                </p:nvSpPr>
                <p:spPr>
                  <a:xfrm>
                    <a:off x="5896757" y="2478339"/>
                    <a:ext cx="702469" cy="391582"/>
                  </a:xfrm>
                  <a:prstGeom prst="rect">
                    <a:avLst/>
                  </a:prstGeom>
                  <a:solidFill>
                    <a:schemeClr val="bg1"/>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i="1">
                                  <a:latin typeface="Cambria Math" panose="02040503050406030204" pitchFamily="18" charset="0"/>
                                  <a:ea typeface="Times New Roman" panose="02020603050405020304" pitchFamily="18" charset="0"/>
                                </a:rPr>
                                <m:t>𝑓𝑏</m:t>
                              </m:r>
                            </m:sub>
                          </m:sSub>
                        </m:oMath>
                      </m:oMathPara>
                    </a14:m>
                    <a:endParaRPr lang="ru-RU" dirty="0"/>
                  </a:p>
                </p:txBody>
              </p:sp>
            </mc:Choice>
            <mc:Fallback xmlns="">
              <p:sp>
                <p:nvSpPr>
                  <p:cNvPr id="11" name="TextBox 10">
                    <a:extLst>
                      <a:ext uri="{FF2B5EF4-FFF2-40B4-BE49-F238E27FC236}">
                        <a16:creationId xmlns:a16="http://schemas.microsoft.com/office/drawing/2014/main" id="{5B1593E9-B7E5-56AE-82A7-8E94A9256CC2}"/>
                      </a:ext>
                    </a:extLst>
                  </p:cNvPr>
                  <p:cNvSpPr txBox="1">
                    <a:spLocks noRot="1" noChangeAspect="1" noMove="1" noResize="1" noEditPoints="1" noAdjustHandles="1" noChangeArrowheads="1" noChangeShapeType="1" noTextEdit="1"/>
                  </p:cNvSpPr>
                  <p:nvPr/>
                </p:nvSpPr>
                <p:spPr>
                  <a:xfrm>
                    <a:off x="5896757" y="2478339"/>
                    <a:ext cx="702469" cy="391582"/>
                  </a:xfrm>
                  <a:prstGeom prst="rect">
                    <a:avLst/>
                  </a:prstGeom>
                  <a:blipFill>
                    <a:blip r:embed="rId7"/>
                    <a:stretch>
                      <a:fillRect b="-7576"/>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CFFB37-5467-85EB-D8CD-2162D99CC22B}"/>
                      </a:ext>
                    </a:extLst>
                  </p:cNvPr>
                  <p:cNvSpPr txBox="1"/>
                  <p:nvPr/>
                </p:nvSpPr>
                <p:spPr>
                  <a:xfrm>
                    <a:off x="5043923" y="2500590"/>
                    <a:ext cx="441449" cy="369332"/>
                  </a:xfrm>
                  <a:prstGeom prst="rect">
                    <a:avLst/>
                  </a:prstGeom>
                  <a:solidFill>
                    <a:schemeClr val="bg1"/>
                  </a:solidFill>
                  <a:ln>
                    <a:noFill/>
                  </a:ln>
                </p:spPr>
                <p:txBody>
                  <a:bodyPr wrap="square">
                    <a:spAutoFit/>
                  </a:bodyPr>
                  <a:lstStyle/>
                  <a:p>
                    <a:pPr/>
                    <a14:m>
                      <m:oMathPara xmlns:m="http://schemas.openxmlformats.org/officeDocument/2006/math">
                        <m:oMathParaPr>
                          <m:jc m:val="right"/>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b="0" i="1" smtClean="0">
                                  <a:latin typeface="Cambria Math" panose="02040503050406030204" pitchFamily="18" charset="0"/>
                                  <a:ea typeface="Times New Roman" panose="02020603050405020304" pitchFamily="18" charset="0"/>
                                </a:rPr>
                                <m:t>1</m:t>
                              </m:r>
                            </m:sub>
                          </m:sSub>
                        </m:oMath>
                      </m:oMathPara>
                    </a14:m>
                    <a:endParaRPr lang="ru-RU" dirty="0"/>
                  </a:p>
                </p:txBody>
              </p:sp>
            </mc:Choice>
            <mc:Fallback xmlns="">
              <p:sp>
                <p:nvSpPr>
                  <p:cNvPr id="12" name="TextBox 11">
                    <a:extLst>
                      <a:ext uri="{FF2B5EF4-FFF2-40B4-BE49-F238E27FC236}">
                        <a16:creationId xmlns:a16="http://schemas.microsoft.com/office/drawing/2014/main" id="{3FCFFB37-5467-85EB-D8CD-2162D99CC22B}"/>
                      </a:ext>
                    </a:extLst>
                  </p:cNvPr>
                  <p:cNvSpPr txBox="1">
                    <a:spLocks noRot="1" noChangeAspect="1" noMove="1" noResize="1" noEditPoints="1" noAdjustHandles="1" noChangeArrowheads="1" noChangeShapeType="1" noTextEdit="1"/>
                  </p:cNvSpPr>
                  <p:nvPr/>
                </p:nvSpPr>
                <p:spPr>
                  <a:xfrm>
                    <a:off x="5043923" y="2500590"/>
                    <a:ext cx="441449" cy="369332"/>
                  </a:xfrm>
                  <a:prstGeom prst="rect">
                    <a:avLst/>
                  </a:prstGeom>
                  <a:blipFill>
                    <a:blip r:embed="rId8"/>
                    <a:stretch>
                      <a:fillRect/>
                    </a:stretch>
                  </a:blipFill>
                  <a:ln>
                    <a:noFill/>
                  </a:ln>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37782F-7156-113C-60EF-9CDEE17F2AEF}"/>
                    </a:ext>
                  </a:extLst>
                </p:cNvPr>
                <p:cNvSpPr txBox="1"/>
                <p:nvPr/>
              </p:nvSpPr>
              <p:spPr>
                <a:xfrm>
                  <a:off x="-62226" y="845834"/>
                  <a:ext cx="569985"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i="1">
                                <a:latin typeface="Cambria Math" panose="02040503050406030204" pitchFamily="18" charset="0"/>
                              </a:rPr>
                              <m:t>𝑡𝑒</m:t>
                            </m:r>
                            <m:r>
                              <a:rPr lang="en-US" sz="1800" b="0" i="1" smtClean="0">
                                <a:latin typeface="Cambria Math" panose="02040503050406030204" pitchFamily="18" charset="0"/>
                              </a:rPr>
                              <m:t>𝑠𝑡</m:t>
                            </m:r>
                          </m:sub>
                        </m:sSub>
                      </m:oMath>
                    </m:oMathPara>
                  </a14:m>
                  <a:endParaRPr lang="ru-RU" dirty="0"/>
                </a:p>
              </p:txBody>
            </p:sp>
          </mc:Choice>
          <mc:Fallback xmlns="">
            <p:sp>
              <p:nvSpPr>
                <p:cNvPr id="5" name="TextBox 4">
                  <a:extLst>
                    <a:ext uri="{FF2B5EF4-FFF2-40B4-BE49-F238E27FC236}">
                      <a16:creationId xmlns:a16="http://schemas.microsoft.com/office/drawing/2014/main" id="{4637782F-7156-113C-60EF-9CDEE17F2AEF}"/>
                    </a:ext>
                  </a:extLst>
                </p:cNvPr>
                <p:cNvSpPr txBox="1">
                  <a:spLocks noRot="1" noChangeAspect="1" noMove="1" noResize="1" noEditPoints="1" noAdjustHandles="1" noChangeArrowheads="1" noChangeShapeType="1" noTextEdit="1"/>
                </p:cNvSpPr>
                <p:nvPr/>
              </p:nvSpPr>
              <p:spPr>
                <a:xfrm>
                  <a:off x="-62226" y="845834"/>
                  <a:ext cx="569985" cy="369332"/>
                </a:xfrm>
                <a:prstGeom prst="rect">
                  <a:avLst/>
                </a:prstGeom>
                <a:blipFill>
                  <a:blip r:embed="rId9"/>
                  <a:stretch>
                    <a:fillRect r="-2128"/>
                  </a:stretch>
                </a:blipFill>
              </p:spPr>
              <p:txBody>
                <a:bodyPr/>
                <a:lstStyle/>
                <a:p>
                  <a:r>
                    <a:rPr lang="ru-RU">
                      <a:noFill/>
                    </a:rPr>
                    <a:t> </a:t>
                  </a:r>
                </a:p>
              </p:txBody>
            </p:sp>
          </mc:Fallback>
        </mc:AlternateContent>
      </p:grpSp>
      <p:cxnSp>
        <p:nvCxnSpPr>
          <p:cNvPr id="16" name="Прямая со стрелкой 15">
            <a:extLst>
              <a:ext uri="{FF2B5EF4-FFF2-40B4-BE49-F238E27FC236}">
                <a16:creationId xmlns:a16="http://schemas.microsoft.com/office/drawing/2014/main" id="{11299701-8B7F-FEB6-C11A-F4AB505E2673}"/>
              </a:ext>
            </a:extLst>
          </p:cNvPr>
          <p:cNvCxnSpPr/>
          <p:nvPr/>
        </p:nvCxnSpPr>
        <p:spPr>
          <a:xfrm flipV="1">
            <a:off x="3204754" y="2094411"/>
            <a:ext cx="1539139" cy="2621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C5047B-6DB3-747B-FFB6-34ECDDCA0D41}"/>
                  </a:ext>
                </a:extLst>
              </p:cNvPr>
              <p:cNvSpPr txBox="1"/>
              <p:nvPr/>
            </p:nvSpPr>
            <p:spPr>
              <a:xfrm>
                <a:off x="261123" y="565373"/>
                <a:ext cx="6566262" cy="4299767"/>
              </a:xfrm>
              <a:prstGeom prst="rect">
                <a:avLst/>
              </a:prstGeom>
              <a:noFill/>
            </p:spPr>
            <p:txBody>
              <a:bodyPr wrap="square">
                <a:spAutoFit/>
              </a:bodyPr>
              <a:lstStyle/>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Required gain of amplifier</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solidFill>
                              <a:schemeClr val="accent2">
                                <a:lumMod val="75000"/>
                              </a:schemeClr>
                            </a:solidFill>
                            <a:effectLst/>
                            <a:latin typeface="Cambria Math" panose="02040503050406030204" pitchFamily="18" charset="0"/>
                            <a:ea typeface="Times New Roman" panose="02020603050405020304" pitchFamily="18" charset="0"/>
                          </a:rPr>
                        </m:ctrlPr>
                      </m:sSubPr>
                      <m:e>
                        <m:r>
                          <a:rPr lang="en-US" sz="1100" b="0" i="1">
                            <a:solidFill>
                              <a:schemeClr val="accent2">
                                <a:lumMod val="75000"/>
                              </a:schemeClr>
                            </a:solidFill>
                            <a:effectLst/>
                            <a:latin typeface="Cambria Math" panose="02040503050406030204" pitchFamily="18" charset="0"/>
                            <a:ea typeface="Times New Roman" panose="02020603050405020304" pitchFamily="18" charset="0"/>
                          </a:rPr>
                          <m:t>𝐾</m:t>
                        </m:r>
                      </m:e>
                      <m:sub>
                        <m:r>
                          <a:rPr lang="en-US" sz="1100" b="0" i="1">
                            <a:solidFill>
                              <a:schemeClr val="accent2">
                                <a:lumMod val="75000"/>
                              </a:schemeClr>
                            </a:solidFill>
                            <a:effectLst/>
                            <a:latin typeface="Cambria Math" panose="02040503050406030204" pitchFamily="18" charset="0"/>
                            <a:ea typeface="Times New Roman" panose="02020603050405020304" pitchFamily="18" charset="0"/>
                          </a:rPr>
                          <m:t>𝑁𝐼</m:t>
                        </m:r>
                      </m:sub>
                    </m:sSub>
                    <m:r>
                      <a:rPr lang="ru-RU" sz="1100" b="0">
                        <a:effectLst/>
                        <a:latin typeface="Cambria Math" panose="02040503050406030204" pitchFamily="18" charset="0"/>
                        <a:ea typeface="Times New Roman" panose="02020603050405020304" pitchFamily="18" charset="0"/>
                      </a:rPr>
                      <m:t>=</m:t>
                    </m:r>
                  </m:oMath>
                </a14:m>
                <a:r>
                  <a:rPr lang="ru-RU"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14:m>
                  <m:oMath xmlns:m="http://schemas.openxmlformats.org/officeDocument/2006/math">
                    <m:r>
                      <m:rPr>
                        <m:nor/>
                      </m:rPr>
                      <a:rPr lang="en-US" sz="1100" b="1" smtClean="0">
                        <a:latin typeface="Times New Roman" panose="02020603050405020304" pitchFamily="18" charset="0"/>
                        <a:cs typeface="Times New Roman" panose="02020603050405020304" pitchFamily="18" charset="0"/>
                      </a:rPr>
                      <m:t>Required</m:t>
                    </m:r>
                    <m:r>
                      <m:rPr>
                        <m:nor/>
                      </m:rPr>
                      <a:rPr lang="en-US" sz="1100" b="1" smtClean="0">
                        <a:latin typeface="Times New Roman" panose="02020603050405020304" pitchFamily="18" charset="0"/>
                        <a:cs typeface="Times New Roman" panose="02020603050405020304" pitchFamily="18" charset="0"/>
                      </a:rPr>
                      <m:t> </m:t>
                    </m:r>
                    <m:r>
                      <m:rPr>
                        <m:nor/>
                      </m:rPr>
                      <a:rPr lang="en-US" sz="1100" b="1" smtClean="0">
                        <a:latin typeface="Times New Roman" panose="02020603050405020304" pitchFamily="18" charset="0"/>
                        <a:cs typeface="Times New Roman" panose="02020603050405020304" pitchFamily="18" charset="0"/>
                      </a:rPr>
                      <m:t>tolerance</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effectLst/>
                            <a:latin typeface="Cambria Math" panose="02040503050406030204" pitchFamily="18" charset="0"/>
                          </a:rPr>
                        </m:ctrlPr>
                      </m:sSubPr>
                      <m:e>
                        <m:r>
                          <a:rPr lang="el-GR" sz="1100" b="0" i="1">
                            <a:latin typeface="Cambria Math" panose="02040503050406030204" pitchFamily="18" charset="0"/>
                            <a:ea typeface="Calibri" panose="020F0502020204030204" pitchFamily="34" charset="0"/>
                            <a:cs typeface="Times New Roman" panose="02020603050405020304" pitchFamily="18" charset="0"/>
                          </a:rPr>
                          <m:t>𝛥</m:t>
                        </m:r>
                        <m:r>
                          <a:rPr lang="en-US" sz="1100" b="0" i="1">
                            <a:latin typeface="Cambria Math" panose="02040503050406030204" pitchFamily="18" charset="0"/>
                            <a:ea typeface="Calibri" panose="020F0502020204030204" pitchFamily="34" charset="0"/>
                            <a:cs typeface="Times New Roman" panose="02020603050405020304" pitchFamily="18" charset="0"/>
                          </a:rPr>
                          <m:t>𝐾</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100" i="1">
                                <a:latin typeface="Cambria Math" panose="02040503050406030204" pitchFamily="18" charset="0"/>
                              </a:rPr>
                            </m:ctrlPr>
                          </m:sSubPr>
                          <m:e>
                            <m:r>
                              <a:rPr lang="en-US" sz="1100" b="0" i="1" smtClean="0">
                                <a:latin typeface="Cambria Math" panose="02040503050406030204" pitchFamily="18" charset="0"/>
                              </a:rPr>
                              <m:t>𝐼</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r>
                      <a:rPr lang="ru-RU" sz="1100" b="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ru-RU"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Operational Amplifier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Voltage source power supply</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ru-RU" sz="1100" b="0">
                        <a:effectLst/>
                        <a:latin typeface="Cambria Math" panose="02040503050406030204" pitchFamily="18" charset="0"/>
                        <a:ea typeface="Times New Roman" panose="02020603050405020304" pitchFamily="18" charset="0"/>
                      </a:rPr>
                      <m:t>=</m:t>
                    </m:r>
                    <m:r>
                      <a:rPr lang="en-US" sz="1100" b="0" i="0" smtClean="0">
                        <a:solidFill>
                          <a:srgbClr val="FF0000"/>
                        </a:solidFill>
                        <a:effectLst/>
                        <a:latin typeface="Cambria Math" panose="02040503050406030204" pitchFamily="18" charset="0"/>
                        <a:ea typeface="Times New Roman" panose="02020603050405020304" pitchFamily="18" charset="0"/>
                      </a:rPr>
                      <m:t>3</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en-US" sz="1100" b="0" i="0" smtClean="0">
                        <a:latin typeface="Cambria Math" panose="02040503050406030204" pitchFamily="18" charset="0"/>
                        <a:ea typeface="Times New Roman" panose="02020603050405020304" pitchFamily="18" charset="0"/>
                      </a:rPr>
                      <m:t>−</m:t>
                    </m:r>
                    <m:r>
                      <a:rPr lang="ru-RU" sz="1100" b="0">
                        <a:latin typeface="Cambria Math" panose="02040503050406030204" pitchFamily="18" charset="0"/>
                        <a:ea typeface="Times New Roman" panose="02020603050405020304" pitchFamily="18" charset="0"/>
                      </a:rPr>
                      <m:t>=</m:t>
                    </m:r>
                    <m:r>
                      <a:rPr lang="en-US" sz="1100" b="0" i="0" smtClean="0">
                        <a:solidFill>
                          <a:srgbClr val="FF0000"/>
                        </a:solidFill>
                        <a:latin typeface="Cambria Math" panose="02040503050406030204" pitchFamily="18" charset="0"/>
                        <a:ea typeface="Times New Roman" panose="02020603050405020304" pitchFamily="18" charset="0"/>
                      </a:rPr>
                      <m:t>3</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Frequency for time domain simulation</a:t>
                </a:r>
                <a:endParaRPr lang="en-US" sz="1100" b="1" i="1" dirty="0">
                  <a:latin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𝑡𝑒𝑠𝑡</m:t>
                        </m:r>
                        <m:r>
                          <a:rPr lang="en-US" sz="1100" b="0" i="1" smtClean="0">
                            <a:latin typeface="Cambria Math" panose="02040503050406030204" pitchFamily="18" charset="0"/>
                          </a:rPr>
                          <m:t>_1</m:t>
                        </m:r>
                      </m:sub>
                    </m:sSub>
                    <m:r>
                      <a:rPr lang="en-US" sz="1100" b="0" i="1" smtClean="0">
                        <a:latin typeface="Cambria Math" panose="02040503050406030204" pitchFamily="18" charset="0"/>
                      </a:rPr>
                      <m:t>=</m:t>
                    </m:r>
                    <m:r>
                      <a:rPr lang="en-US" sz="1100" b="0" i="1" smtClean="0">
                        <a:solidFill>
                          <a:srgbClr val="FF0000"/>
                        </a:solidFill>
                        <a:latin typeface="Cambria Math" panose="02040503050406030204" pitchFamily="18" charset="0"/>
                      </a:rPr>
                      <m:t>500</m:t>
                    </m:r>
                  </m:oMath>
                </a14:m>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2</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3</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100000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Test signal voltage magnitude</a:t>
                </a:r>
                <a:r>
                  <a:rPr lang="en-US" sz="1100" b="1" dirty="0">
                    <a:latin typeface="Times New Roman" panose="02020603050405020304" pitchFamily="18" charset="0"/>
                    <a:cs typeface="Times New Roman" panose="02020603050405020304" pitchFamily="18" charset="0"/>
                  </a:rPr>
                  <a:t> </a:t>
                </a:r>
                <a:endParaRPr lang="en-US" sz="1100" b="1" i="1" dirty="0">
                  <a:latin typeface="Times New Roman" panose="02020603050405020304" pitchFamily="18" charset="0"/>
                  <a:cs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𝑡𝑒𝑠</m:t>
                        </m:r>
                        <m:sSub>
                          <m:sSubPr>
                            <m:ctrlPr>
                              <a:rPr lang="en-US" sz="1100" i="1">
                                <a:latin typeface="Cambria Math" panose="02040503050406030204" pitchFamily="18" charset="0"/>
                              </a:rPr>
                            </m:ctrlPr>
                          </m:sSubPr>
                          <m:e>
                            <m:r>
                              <a:rPr lang="en-US" sz="1100" b="0" i="1">
                                <a:latin typeface="Cambria Math" panose="02040503050406030204" pitchFamily="18" charset="0"/>
                              </a:rPr>
                              <m:t>𝑡</m:t>
                            </m:r>
                          </m:e>
                          <m:sub>
                            <m:r>
                              <a:rPr lang="en-US" sz="1100" b="0" i="1" smtClean="0">
                                <a:latin typeface="Cambria Math" panose="02040503050406030204" pitchFamily="18" charset="0"/>
                              </a:rPr>
                              <m:t>𝐴𝐶</m:t>
                            </m:r>
                          </m:sub>
                        </m:sSub>
                      </m:sub>
                    </m:sSub>
                    <m:r>
                      <a:rPr lang="en-US" sz="1100" b="0" i="1">
                        <a:latin typeface="Cambria Math" panose="02040503050406030204" pitchFamily="18" charset="0"/>
                      </a:rPr>
                      <m:t>=</m:t>
                    </m:r>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m:t>
                        </m:r>
                        <m:r>
                          <a:rPr lang="en-US" sz="1100" b="0" i="1" smtClean="0">
                            <a:latin typeface="Cambria Math" panose="02040503050406030204" pitchFamily="18" charset="0"/>
                          </a:rPr>
                          <m:t>𝑠𝑡</m:t>
                        </m:r>
                      </m:sub>
                    </m:sSub>
                    <m:r>
                      <a:rPr lang="en-US" sz="1100" b="0" i="1">
                        <a:latin typeface="Cambria Math" panose="02040503050406030204" pitchFamily="18" charset="0"/>
                      </a:rPr>
                      <m:t>=</m:t>
                    </m:r>
                    <m:r>
                      <a:rPr lang="en-US" sz="1100" b="0" i="1" smtClean="0">
                        <a:solidFill>
                          <a:srgbClr val="FF0000"/>
                        </a:solidFill>
                        <a:latin typeface="Cambria Math" panose="02040503050406030204" pitchFamily="18" charset="0"/>
                      </a:rPr>
                      <m:t>0,5</m:t>
                    </m:r>
                    <m:r>
                      <a:rPr lang="en-US" sz="1100" b="0" i="1">
                        <a:solidFill>
                          <a:srgbClr val="FF0000"/>
                        </a:solidFill>
                        <a:latin typeface="Cambria Math" panose="02040503050406030204" pitchFamily="18" charset="0"/>
                      </a:rPr>
                      <m:t> </m:t>
                    </m:r>
                    <m:r>
                      <m:rPr>
                        <m:nor/>
                      </m:rPr>
                      <a:rPr lang="ru-RU"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m:t>	</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 (V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Resistor</a:t>
                </a: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 parameters</a:t>
                </a:r>
                <a:endParaRPr lang="en-US" sz="11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latin typeface="Cambria Math" panose="02040503050406030204" pitchFamily="18" charset="0"/>
                            <a:ea typeface="Times New Roman" panose="02020603050405020304" pitchFamily="18" charset="0"/>
                          </a:rPr>
                        </m:ctrlPr>
                      </m:sSubPr>
                      <m:e>
                        <m:r>
                          <a:rPr lang="ru-RU" sz="1100" b="0" i="1">
                            <a:latin typeface="Cambria Math" panose="02040503050406030204" pitchFamily="18" charset="0"/>
                            <a:ea typeface="Times New Roman" panose="02020603050405020304" pitchFamily="18" charset="0"/>
                          </a:rPr>
                          <m:t>𝑅</m:t>
                        </m:r>
                      </m:e>
                      <m:sub>
                        <m:r>
                          <a:rPr lang="en-US" sz="1100" b="0" i="1" smtClean="0">
                            <a:latin typeface="Cambria Math" panose="02040503050406030204" pitchFamily="18" charset="0"/>
                            <a:ea typeface="Times New Roman" panose="02020603050405020304" pitchFamily="18" charset="0"/>
                          </a:rPr>
                          <m:t>1</m:t>
                        </m:r>
                      </m:sub>
                    </m:sSub>
                    <m:r>
                      <a:rPr lang="en-US" sz="1100" b="0" i="1" smtClean="0">
                        <a:latin typeface="Cambria Math" panose="02040503050406030204" pitchFamily="18" charset="0"/>
                        <a:ea typeface="Times New Roman" panose="02020603050405020304" pitchFamily="18" charset="0"/>
                      </a:rPr>
                      <m:t>=</m:t>
                    </m:r>
                    <m:r>
                      <a:rPr lang="en-US" sz="1100" b="0" i="1" smtClean="0">
                        <a:solidFill>
                          <a:srgbClr val="FF0000"/>
                        </a:solidFill>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a:latin typeface="Cambria Math" panose="02040503050406030204" pitchFamily="18" charset="0"/>
                            <a:ea typeface="Times New Roman" panose="02020603050405020304" pitchFamily="18" charset="0"/>
                          </a:rPr>
                          <m:t>𝑓𝑏</m:t>
                        </m:r>
                      </m:sub>
                    </m:sSub>
                    <m:r>
                      <a:rPr lang="ru-RU" sz="1100" b="0" i="1">
                        <a:effectLst/>
                        <a:latin typeface="Cambria Math" panose="02040503050406030204" pitchFamily="18" charset="0"/>
                        <a:ea typeface="Times New Roman" panose="02020603050405020304" pitchFamily="18" charset="0"/>
                      </a:rPr>
                      <m:t>=</m:t>
                    </m:r>
                    <m:r>
                      <a:rPr lang="ru-RU" sz="1100" b="0" i="1" smtClean="0">
                        <a:solidFill>
                          <a:srgbClr val="FF0000"/>
                        </a:solidFill>
                        <a:effectLst/>
                        <a:latin typeface="Cambria Math" panose="02040503050406030204" pitchFamily="18" charset="0"/>
                        <a:ea typeface="Times New Roman" panose="02020603050405020304" pitchFamily="18" charset="0"/>
                      </a:rPr>
                      <m:t>1</m:t>
                    </m:r>
                    <m:r>
                      <a:rPr lang="en-US" sz="1100" b="0" i="1" smtClean="0">
                        <a:solidFill>
                          <a:srgbClr val="FF0000"/>
                        </a:solidFill>
                        <a:effectLst/>
                        <a:latin typeface="Cambria Math" panose="02040503050406030204" pitchFamily="18" charset="0"/>
                        <a:ea typeface="Times New Roman" panose="02020603050405020304" pitchFamily="18" charset="0"/>
                      </a:rPr>
                      <m:t>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smtClean="0">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3</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4</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ru-RU" sz="1100" b="0" i="1">
                            <a:effectLst/>
                            <a:latin typeface="Cambria Math" panose="02040503050406030204" pitchFamily="18" charset="0"/>
                            <a:ea typeface="Times New Roman" panose="02020603050405020304" pitchFamily="18" charset="0"/>
                          </a:rPr>
                          <m:t>𝐿</m:t>
                        </m:r>
                        <m:r>
                          <a:rPr lang="en-US" sz="1100" b="0" i="1" smtClean="0">
                            <a:effectLst/>
                            <a:latin typeface="Cambria Math" panose="02040503050406030204" pitchFamily="18" charset="0"/>
                            <a:ea typeface="Times New Roman" panose="02020603050405020304" pitchFamily="18" charset="0"/>
                          </a:rPr>
                          <m:t>𝑜𝑎𝑑</m:t>
                        </m:r>
                      </m:sub>
                    </m:sSub>
                    <m:r>
                      <a:rPr lang="ru-RU" sz="1100" b="0" i="1">
                        <a:effectLst/>
                        <a:latin typeface="Cambria Math" panose="02040503050406030204" pitchFamily="18" charset="0"/>
                        <a:ea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1 000 0000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(Ω)</a:t>
                </a:r>
              </a:p>
              <a:p>
                <a:pPr marL="342900" lvl="0" indent="-342900" algn="just">
                  <a:spcAft>
                    <a:spcPts val="600"/>
                  </a:spcAft>
                  <a:buFont typeface="Symbol" panose="05050102010706020507" pitchFamily="18" charset="2"/>
                  <a:buChar char=""/>
                  <a:tabLst>
                    <a:tab pos="5940425" algn="r"/>
                  </a:tabLst>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Amplifier scheme</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Non-Inverting amplifier</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32C5047B-6DB3-747B-FFB6-34ECDDCA0D41}"/>
                  </a:ext>
                </a:extLst>
              </p:cNvPr>
              <p:cNvSpPr txBox="1">
                <a:spLocks noRot="1" noChangeAspect="1" noMove="1" noResize="1" noEditPoints="1" noAdjustHandles="1" noChangeArrowheads="1" noChangeShapeType="1" noTextEdit="1"/>
              </p:cNvSpPr>
              <p:nvPr/>
            </p:nvSpPr>
            <p:spPr>
              <a:xfrm>
                <a:off x="261123" y="565373"/>
                <a:ext cx="6566262" cy="4299767"/>
              </a:xfrm>
              <a:prstGeom prst="rect">
                <a:avLst/>
              </a:prstGeom>
              <a:blipFill>
                <a:blip r:embed="rId2"/>
                <a:stretch>
                  <a:fillRect t="-142" b="-284"/>
                </a:stretch>
              </a:blipFill>
            </p:spPr>
            <p:txBody>
              <a:bodyPr/>
              <a:lstStyle/>
              <a:p>
                <a:r>
                  <a:rPr lang="ru-RU">
                    <a:noFill/>
                  </a:rPr>
                  <a:t> </a:t>
                </a:r>
              </a:p>
            </p:txBody>
          </p:sp>
        </mc:Fallback>
      </mc:AlternateContent>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Step 1: check of scheme gain</a:t>
            </a:r>
          </a:p>
        </p:txBody>
      </p:sp>
      <p:sp>
        <p:nvSpPr>
          <p:cNvPr id="7" name="TextBox 6">
            <a:extLst>
              <a:ext uri="{FF2B5EF4-FFF2-40B4-BE49-F238E27FC236}">
                <a16:creationId xmlns:a16="http://schemas.microsoft.com/office/drawing/2014/main" id="{826A67B8-CBE8-43B9-A3D3-0F2456CCE965}"/>
              </a:ext>
            </a:extLst>
          </p:cNvPr>
          <p:cNvSpPr txBox="1"/>
          <p:nvPr/>
        </p:nvSpPr>
        <p:spPr>
          <a:xfrm>
            <a:off x="4572000" y="555625"/>
            <a:ext cx="2890150" cy="369332"/>
          </a:xfrm>
          <a:prstGeom prst="rect">
            <a:avLst/>
          </a:prstGeom>
          <a:noFill/>
        </p:spPr>
        <p:txBody>
          <a:bodyPr wrap="none" rtlCol="0">
            <a:spAutoFit/>
          </a:bodyPr>
          <a:lstStyle/>
          <a:p>
            <a:r>
              <a:rPr lang="en-US" dirty="0"/>
              <a:t>Step 1: check of scheme gain</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F074961-7C5B-4C63-8957-C30DF1A73639}"/>
                  </a:ext>
                </a:extLst>
              </p:cNvPr>
              <p:cNvSpPr txBox="1"/>
              <p:nvPr/>
            </p:nvSpPr>
            <p:spPr>
              <a:xfrm>
                <a:off x="4560112" y="2906853"/>
                <a:ext cx="4321175" cy="664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accent2">
                                  <a:lumMod val="75000"/>
                                </a:schemeClr>
                              </a:solidFill>
                              <a:latin typeface="Cambria Math" panose="02040503050406030204" pitchFamily="18" charset="0"/>
                            </a:rPr>
                          </m:ctrlPr>
                        </m:sSubPr>
                        <m:e>
                          <m:r>
                            <a:rPr lang="ru-RU" i="1">
                              <a:solidFill>
                                <a:schemeClr val="accent2">
                                  <a:lumMod val="75000"/>
                                </a:schemeClr>
                              </a:solidFill>
                              <a:latin typeface="Cambria Math" panose="02040503050406030204" pitchFamily="18" charset="0"/>
                            </a:rPr>
                            <m:t>𝐾</m:t>
                          </m:r>
                        </m:e>
                        <m:sub>
                          <m:r>
                            <a:rPr lang="ru-RU" i="1">
                              <a:solidFill>
                                <a:schemeClr val="accent2">
                                  <a:lumMod val="75000"/>
                                </a:schemeClr>
                              </a:solidFill>
                              <a:latin typeface="Cambria Math" panose="02040503050406030204" pitchFamily="18" charset="0"/>
                            </a:rPr>
                            <m:t>𝑁𝐼</m:t>
                          </m:r>
                        </m:sub>
                      </m:sSub>
                      <m:r>
                        <a:rPr lang="ru-RU" i="0">
                          <a:latin typeface="Cambria Math" panose="02040503050406030204" pitchFamily="18" charset="0"/>
                        </a:rPr>
                        <m:t>=</m:t>
                      </m:r>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1" smtClean="0">
                          <a:latin typeface="Cambria Math" panose="02040503050406030204" pitchFamily="18" charset="0"/>
                        </a:rPr>
                        <m:t>=</m:t>
                      </m:r>
                      <m:r>
                        <a:rPr lang="en-US">
                          <a:latin typeface="Cambria Math" panose="02040503050406030204" pitchFamily="18" charset="0"/>
                        </a:rPr>
                        <m:t>1+</m:t>
                      </m:r>
                      <m:f>
                        <m:fPr>
                          <m:ctrlPr>
                            <a:rPr lang="ru-RU" i="1">
                              <a:solidFill>
                                <a:srgbClr val="836967"/>
                              </a:solidFill>
                              <a:latin typeface="Cambria Math" panose="02040503050406030204" pitchFamily="18" charset="0"/>
                            </a:rPr>
                          </m:ctrlPr>
                        </m:fPr>
                        <m:num>
                          <m:r>
                            <a:rPr lang="ru-RU" b="0" i="1" smtClean="0">
                              <a:solidFill>
                                <a:srgbClr val="FF0000"/>
                              </a:solidFill>
                              <a:latin typeface="Cambria Math" panose="02040503050406030204" pitchFamily="18" charset="0"/>
                              <a:ea typeface="Times New Roman" panose="02020603050405020304" pitchFamily="18" charset="0"/>
                            </a:rPr>
                            <m:t>1</m:t>
                          </m:r>
                          <m:r>
                            <a:rPr lang="en-US" i="1">
                              <a:solidFill>
                                <a:srgbClr val="FF0000"/>
                              </a:solidFill>
                              <a:latin typeface="Cambria Math" panose="02040503050406030204" pitchFamily="18" charset="0"/>
                              <a:ea typeface="Times New Roman" panose="02020603050405020304" pitchFamily="18" charset="0"/>
                            </a:rPr>
                            <m:t>0000</m:t>
                          </m:r>
                        </m:num>
                        <m:den>
                          <m:r>
                            <a:rPr lang="en-US" i="1">
                              <a:solidFill>
                                <a:srgbClr val="FF0000"/>
                              </a:solidFill>
                              <a:latin typeface="Cambria Math" panose="02040503050406030204" pitchFamily="18" charset="0"/>
                              <a:ea typeface="Times New Roman" panose="02020603050405020304" pitchFamily="18" charset="0"/>
                            </a:rPr>
                            <m:t>10000</m:t>
                          </m:r>
                        </m:den>
                      </m:f>
                      <m:r>
                        <a:rPr lang="en-US" b="0" i="0" smtClean="0">
                          <a:latin typeface="Cambria Math" panose="02040503050406030204" pitchFamily="18" charset="0"/>
                        </a:rPr>
                        <m:t>=</m:t>
                      </m:r>
                      <m:r>
                        <a:rPr lang="ru-RU" b="0" i="0" smtClean="0">
                          <a:latin typeface="Cambria Math" panose="02040503050406030204" pitchFamily="18" charset="0"/>
                        </a:rPr>
                        <m:t>2</m:t>
                      </m:r>
                    </m:oMath>
                  </m:oMathPara>
                </a14:m>
                <a:endParaRPr lang="ru-RU" dirty="0"/>
              </a:p>
            </p:txBody>
          </p:sp>
        </mc:Choice>
        <mc:Fallback xmlns="">
          <p:sp>
            <p:nvSpPr>
              <p:cNvPr id="19" name="TextBox 18">
                <a:extLst>
                  <a:ext uri="{FF2B5EF4-FFF2-40B4-BE49-F238E27FC236}">
                    <a16:creationId xmlns:a16="http://schemas.microsoft.com/office/drawing/2014/main" id="{2F074961-7C5B-4C63-8957-C30DF1A73639}"/>
                  </a:ext>
                </a:extLst>
              </p:cNvPr>
              <p:cNvSpPr txBox="1">
                <a:spLocks noRot="1" noChangeAspect="1" noMove="1" noResize="1" noEditPoints="1" noAdjustHandles="1" noChangeArrowheads="1" noChangeShapeType="1" noTextEdit="1"/>
              </p:cNvSpPr>
              <p:nvPr/>
            </p:nvSpPr>
            <p:spPr>
              <a:xfrm>
                <a:off x="4560112" y="2906853"/>
                <a:ext cx="4321175" cy="664093"/>
              </a:xfrm>
              <a:prstGeom prst="rect">
                <a:avLst/>
              </a:prstGeom>
              <a:blipFill>
                <a:blip r:embed="rId3"/>
                <a:stretch>
                  <a:fillRect/>
                </a:stretch>
              </a:blipFill>
            </p:spPr>
            <p:txBody>
              <a:bodyPr/>
              <a:lstStyle/>
              <a:p>
                <a:r>
                  <a:rPr lang="ru-RU">
                    <a:noFill/>
                  </a:rPr>
                  <a:t> </a:t>
                </a:r>
              </a:p>
            </p:txBody>
          </p:sp>
        </mc:Fallback>
      </mc:AlternateContent>
      <p:grpSp>
        <p:nvGrpSpPr>
          <p:cNvPr id="2" name="Группа 1">
            <a:extLst>
              <a:ext uri="{FF2B5EF4-FFF2-40B4-BE49-F238E27FC236}">
                <a16:creationId xmlns:a16="http://schemas.microsoft.com/office/drawing/2014/main" id="{2EF99A3D-9F05-D30A-6DCC-139336D733CC}"/>
              </a:ext>
            </a:extLst>
          </p:cNvPr>
          <p:cNvGrpSpPr/>
          <p:nvPr/>
        </p:nvGrpSpPr>
        <p:grpSpPr>
          <a:xfrm>
            <a:off x="4651898" y="911110"/>
            <a:ext cx="4166550" cy="1967984"/>
            <a:chOff x="-62226" y="841891"/>
            <a:chExt cx="4166550" cy="1967984"/>
          </a:xfrm>
        </p:grpSpPr>
        <p:grpSp>
          <p:nvGrpSpPr>
            <p:cNvPr id="3" name="Группа 2">
              <a:extLst>
                <a:ext uri="{FF2B5EF4-FFF2-40B4-BE49-F238E27FC236}">
                  <a16:creationId xmlns:a16="http://schemas.microsoft.com/office/drawing/2014/main" id="{A976B54F-6AC2-9BDF-35A5-A18EF07EDBB9}"/>
                </a:ext>
              </a:extLst>
            </p:cNvPr>
            <p:cNvGrpSpPr/>
            <p:nvPr/>
          </p:nvGrpSpPr>
          <p:grpSpPr>
            <a:xfrm>
              <a:off x="29769" y="841891"/>
              <a:ext cx="4074555" cy="1967984"/>
              <a:chOff x="5043923" y="1222891"/>
              <a:chExt cx="4030275" cy="1913570"/>
            </a:xfrm>
          </p:grpSpPr>
          <p:pic>
            <p:nvPicPr>
              <p:cNvPr id="6" name="Picture 3">
                <a:extLst>
                  <a:ext uri="{FF2B5EF4-FFF2-40B4-BE49-F238E27FC236}">
                    <a16:creationId xmlns:a16="http://schemas.microsoft.com/office/drawing/2014/main" id="{767779E9-F18B-80E6-B9BD-51382BA43A9E}"/>
                  </a:ext>
                </a:extLst>
              </p:cNvPr>
              <p:cNvPicPr>
                <a:picLocks noChangeAspect="1"/>
              </p:cNvPicPr>
              <p:nvPr/>
            </p:nvPicPr>
            <p:blipFill>
              <a:blip r:embed="rId4"/>
              <a:stretch>
                <a:fillRect/>
              </a:stretch>
            </p:blipFill>
            <p:spPr>
              <a:xfrm>
                <a:off x="5043923" y="1222891"/>
                <a:ext cx="2779712" cy="19135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82E402-C901-B8A7-34F1-03352272D169}"/>
                      </a:ext>
                    </a:extLst>
                  </p:cNvPr>
                  <p:cNvSpPr txBox="1"/>
                  <p:nvPr/>
                </p:nvSpPr>
                <p:spPr>
                  <a:xfrm>
                    <a:off x="7045289" y="1374446"/>
                    <a:ext cx="2028909" cy="64959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sSub>
                                <m:sSubPr>
                                  <m:ctrlPr>
                                    <a:rPr lang="ru-RU" i="1">
                                      <a:solidFill>
                                        <a:srgbClr val="836967"/>
                                      </a:solidFill>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ru-RU">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0"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C82E402-C901-B8A7-34F1-03352272D169}"/>
                      </a:ext>
                    </a:extLst>
                  </p:cNvPr>
                  <p:cNvSpPr txBox="1">
                    <a:spLocks noRot="1" noChangeAspect="1" noMove="1" noResize="1" noEditPoints="1" noAdjustHandles="1" noChangeArrowheads="1" noChangeShapeType="1" noTextEdit="1"/>
                  </p:cNvSpPr>
                  <p:nvPr/>
                </p:nvSpPr>
                <p:spPr>
                  <a:xfrm>
                    <a:off x="7045289" y="1374446"/>
                    <a:ext cx="2028909" cy="64959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1593E9-B7E5-56AE-82A7-8E94A9256CC2}"/>
                      </a:ext>
                    </a:extLst>
                  </p:cNvPr>
                  <p:cNvSpPr txBox="1"/>
                  <p:nvPr/>
                </p:nvSpPr>
                <p:spPr>
                  <a:xfrm>
                    <a:off x="5896757" y="2478339"/>
                    <a:ext cx="702469" cy="391582"/>
                  </a:xfrm>
                  <a:prstGeom prst="rect">
                    <a:avLst/>
                  </a:prstGeom>
                  <a:solidFill>
                    <a:schemeClr val="bg1"/>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i="1">
                                  <a:latin typeface="Cambria Math" panose="02040503050406030204" pitchFamily="18" charset="0"/>
                                  <a:ea typeface="Times New Roman" panose="02020603050405020304" pitchFamily="18" charset="0"/>
                                </a:rPr>
                                <m:t>𝑓𝑏</m:t>
                              </m:r>
                            </m:sub>
                          </m:sSub>
                        </m:oMath>
                      </m:oMathPara>
                    </a14:m>
                    <a:endParaRPr lang="ru-RU" dirty="0"/>
                  </a:p>
                </p:txBody>
              </p:sp>
            </mc:Choice>
            <mc:Fallback xmlns="">
              <p:sp>
                <p:nvSpPr>
                  <p:cNvPr id="11" name="TextBox 10">
                    <a:extLst>
                      <a:ext uri="{FF2B5EF4-FFF2-40B4-BE49-F238E27FC236}">
                        <a16:creationId xmlns:a16="http://schemas.microsoft.com/office/drawing/2014/main" id="{5B1593E9-B7E5-56AE-82A7-8E94A9256CC2}"/>
                      </a:ext>
                    </a:extLst>
                  </p:cNvPr>
                  <p:cNvSpPr txBox="1">
                    <a:spLocks noRot="1" noChangeAspect="1" noMove="1" noResize="1" noEditPoints="1" noAdjustHandles="1" noChangeArrowheads="1" noChangeShapeType="1" noTextEdit="1"/>
                  </p:cNvSpPr>
                  <p:nvPr/>
                </p:nvSpPr>
                <p:spPr>
                  <a:xfrm>
                    <a:off x="5896757" y="2478339"/>
                    <a:ext cx="702469" cy="391582"/>
                  </a:xfrm>
                  <a:prstGeom prst="rect">
                    <a:avLst/>
                  </a:prstGeom>
                  <a:blipFill>
                    <a:blip r:embed="rId6"/>
                    <a:stretch>
                      <a:fillRect b="-7576"/>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CFFB37-5467-85EB-D8CD-2162D99CC22B}"/>
                      </a:ext>
                    </a:extLst>
                  </p:cNvPr>
                  <p:cNvSpPr txBox="1"/>
                  <p:nvPr/>
                </p:nvSpPr>
                <p:spPr>
                  <a:xfrm>
                    <a:off x="5043923" y="2500590"/>
                    <a:ext cx="441449" cy="369332"/>
                  </a:xfrm>
                  <a:prstGeom prst="rect">
                    <a:avLst/>
                  </a:prstGeom>
                  <a:solidFill>
                    <a:schemeClr val="bg1"/>
                  </a:solidFill>
                  <a:ln>
                    <a:noFill/>
                  </a:ln>
                </p:spPr>
                <p:txBody>
                  <a:bodyPr wrap="square">
                    <a:spAutoFit/>
                  </a:bodyPr>
                  <a:lstStyle/>
                  <a:p>
                    <a:pPr/>
                    <a14:m>
                      <m:oMathPara xmlns:m="http://schemas.openxmlformats.org/officeDocument/2006/math">
                        <m:oMathParaPr>
                          <m:jc m:val="right"/>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b="0" i="1" smtClean="0">
                                  <a:latin typeface="Cambria Math" panose="02040503050406030204" pitchFamily="18" charset="0"/>
                                  <a:ea typeface="Times New Roman" panose="02020603050405020304" pitchFamily="18" charset="0"/>
                                </a:rPr>
                                <m:t>1</m:t>
                              </m:r>
                            </m:sub>
                          </m:sSub>
                        </m:oMath>
                      </m:oMathPara>
                    </a14:m>
                    <a:endParaRPr lang="ru-RU" dirty="0"/>
                  </a:p>
                </p:txBody>
              </p:sp>
            </mc:Choice>
            <mc:Fallback xmlns="">
              <p:sp>
                <p:nvSpPr>
                  <p:cNvPr id="12" name="TextBox 11">
                    <a:extLst>
                      <a:ext uri="{FF2B5EF4-FFF2-40B4-BE49-F238E27FC236}">
                        <a16:creationId xmlns:a16="http://schemas.microsoft.com/office/drawing/2014/main" id="{3FCFFB37-5467-85EB-D8CD-2162D99CC22B}"/>
                      </a:ext>
                    </a:extLst>
                  </p:cNvPr>
                  <p:cNvSpPr txBox="1">
                    <a:spLocks noRot="1" noChangeAspect="1" noMove="1" noResize="1" noEditPoints="1" noAdjustHandles="1" noChangeArrowheads="1" noChangeShapeType="1" noTextEdit="1"/>
                  </p:cNvSpPr>
                  <p:nvPr/>
                </p:nvSpPr>
                <p:spPr>
                  <a:xfrm>
                    <a:off x="5043923" y="2500590"/>
                    <a:ext cx="441449" cy="369332"/>
                  </a:xfrm>
                  <a:prstGeom prst="rect">
                    <a:avLst/>
                  </a:prstGeom>
                  <a:blipFill>
                    <a:blip r:embed="rId7"/>
                    <a:stretch>
                      <a:fillRect/>
                    </a:stretch>
                  </a:blipFill>
                  <a:ln>
                    <a:noFill/>
                  </a:ln>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37782F-7156-113C-60EF-9CDEE17F2AEF}"/>
                    </a:ext>
                  </a:extLst>
                </p:cNvPr>
                <p:cNvSpPr txBox="1"/>
                <p:nvPr/>
              </p:nvSpPr>
              <p:spPr>
                <a:xfrm>
                  <a:off x="-62226" y="845834"/>
                  <a:ext cx="569985"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i="1">
                                <a:latin typeface="Cambria Math" panose="02040503050406030204" pitchFamily="18" charset="0"/>
                              </a:rPr>
                              <m:t>𝑡𝑒</m:t>
                            </m:r>
                            <m:r>
                              <a:rPr lang="en-US" sz="1800" b="0" i="1" smtClean="0">
                                <a:latin typeface="Cambria Math" panose="02040503050406030204" pitchFamily="18" charset="0"/>
                              </a:rPr>
                              <m:t>𝑠𝑡</m:t>
                            </m:r>
                          </m:sub>
                        </m:sSub>
                      </m:oMath>
                    </m:oMathPara>
                  </a14:m>
                  <a:endParaRPr lang="ru-RU" dirty="0"/>
                </a:p>
              </p:txBody>
            </p:sp>
          </mc:Choice>
          <mc:Fallback xmlns="">
            <p:sp>
              <p:nvSpPr>
                <p:cNvPr id="5" name="TextBox 4">
                  <a:extLst>
                    <a:ext uri="{FF2B5EF4-FFF2-40B4-BE49-F238E27FC236}">
                      <a16:creationId xmlns:a16="http://schemas.microsoft.com/office/drawing/2014/main" id="{4637782F-7156-113C-60EF-9CDEE17F2AEF}"/>
                    </a:ext>
                  </a:extLst>
                </p:cNvPr>
                <p:cNvSpPr txBox="1">
                  <a:spLocks noRot="1" noChangeAspect="1" noMove="1" noResize="1" noEditPoints="1" noAdjustHandles="1" noChangeArrowheads="1" noChangeShapeType="1" noTextEdit="1"/>
                </p:cNvSpPr>
                <p:nvPr/>
              </p:nvSpPr>
              <p:spPr>
                <a:xfrm>
                  <a:off x="-62226" y="845834"/>
                  <a:ext cx="569985" cy="369332"/>
                </a:xfrm>
                <a:prstGeom prst="rect">
                  <a:avLst/>
                </a:prstGeom>
                <a:blipFill>
                  <a:blip r:embed="rId8"/>
                  <a:stretch>
                    <a:fillRect r="-2128"/>
                  </a:stretch>
                </a:blipFill>
              </p:spPr>
              <p:txBody>
                <a:bodyPr/>
                <a:lstStyle/>
                <a:p>
                  <a:r>
                    <a:rPr lang="ru-RU">
                      <a:noFill/>
                    </a:rPr>
                    <a:t> </a:t>
                  </a:r>
                </a:p>
              </p:txBody>
            </p:sp>
          </mc:Fallback>
        </mc:AlternateContent>
      </p:grpSp>
      <p:cxnSp>
        <p:nvCxnSpPr>
          <p:cNvPr id="16" name="Прямая со стрелкой 15">
            <a:extLst>
              <a:ext uri="{FF2B5EF4-FFF2-40B4-BE49-F238E27FC236}">
                <a16:creationId xmlns:a16="http://schemas.microsoft.com/office/drawing/2014/main" id="{11299701-8B7F-FEB6-C11A-F4AB505E2673}"/>
              </a:ext>
            </a:extLst>
          </p:cNvPr>
          <p:cNvCxnSpPr>
            <a:cxnSpLocks/>
          </p:cNvCxnSpPr>
          <p:nvPr/>
        </p:nvCxnSpPr>
        <p:spPr>
          <a:xfrm>
            <a:off x="2899954" y="805543"/>
            <a:ext cx="2216332" cy="2373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951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Step 1: check of scheme gain</a:t>
            </a:r>
          </a:p>
        </p:txBody>
      </p:sp>
      <p:sp>
        <p:nvSpPr>
          <p:cNvPr id="7" name="TextBox 6">
            <a:extLst>
              <a:ext uri="{FF2B5EF4-FFF2-40B4-BE49-F238E27FC236}">
                <a16:creationId xmlns:a16="http://schemas.microsoft.com/office/drawing/2014/main" id="{826A67B8-CBE8-43B9-A3D3-0F2456CCE965}"/>
              </a:ext>
            </a:extLst>
          </p:cNvPr>
          <p:cNvSpPr txBox="1"/>
          <p:nvPr/>
        </p:nvSpPr>
        <p:spPr>
          <a:xfrm>
            <a:off x="4572000" y="555625"/>
            <a:ext cx="2890150" cy="369332"/>
          </a:xfrm>
          <a:prstGeom prst="rect">
            <a:avLst/>
          </a:prstGeom>
          <a:noFill/>
        </p:spPr>
        <p:txBody>
          <a:bodyPr wrap="none" rtlCol="0">
            <a:spAutoFit/>
          </a:bodyPr>
          <a:lstStyle/>
          <a:p>
            <a:r>
              <a:rPr lang="en-US" dirty="0"/>
              <a:t>Step 1: check of scheme gain</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F074961-7C5B-4C63-8957-C30DF1A73639}"/>
                  </a:ext>
                </a:extLst>
              </p:cNvPr>
              <p:cNvSpPr txBox="1"/>
              <p:nvPr/>
            </p:nvSpPr>
            <p:spPr>
              <a:xfrm>
                <a:off x="4560112" y="2906853"/>
                <a:ext cx="4321175" cy="1240340"/>
              </a:xfrm>
              <a:prstGeom prst="rect">
                <a:avLst/>
              </a:prstGeom>
              <a:noFill/>
            </p:spPr>
            <p:txBody>
              <a:bodyPr wrap="square">
                <a:spAutoFit/>
              </a:bodyPr>
              <a:lstStyle/>
              <a:p>
                <a:r>
                  <a:rPr lang="en-US" dirty="0"/>
                  <a:t>New </a:t>
                </a:r>
                <a14:m>
                  <m:oMath xmlns:m="http://schemas.openxmlformats.org/officeDocument/2006/math">
                    <m:sSub>
                      <m:sSubPr>
                        <m:ctrlPr>
                          <a:rPr lang="ru-RU" i="1" smtClean="0">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oMath>
                </a14:m>
                <a:r>
                  <a:rPr lang="en-US" dirty="0"/>
                  <a:t> or/and new </a:t>
                </a:r>
                <a14:m>
                  <m:oMath xmlns:m="http://schemas.openxmlformats.org/officeDocument/2006/math">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b="0" i="1" smtClean="0">
                            <a:latin typeface="Cambria Math" panose="02040503050406030204" pitchFamily="18" charset="0"/>
                            <a:ea typeface="Times New Roman" panose="02020603050405020304" pitchFamily="18" charset="0"/>
                          </a:rPr>
                          <m:t>1</m:t>
                        </m:r>
                      </m:sub>
                    </m:sSub>
                    <m:r>
                      <a:rPr lang="en-US" b="0" i="0" smtClean="0">
                        <a:latin typeface="Cambria Math" panose="02040503050406030204" pitchFamily="18" charset="0"/>
                        <a:ea typeface="Times New Roman" panose="02020603050405020304" pitchFamily="18" charset="0"/>
                      </a:rPr>
                      <m:t>:</m:t>
                    </m:r>
                  </m:oMath>
                </a14:m>
                <a:endParaRPr lang="ru-RU" dirty="0"/>
              </a:p>
              <a:p>
                <a:endParaRPr lang="en-US" i="1" dirty="0">
                  <a:solidFill>
                    <a:srgbClr val="836967"/>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a:latin typeface="Cambria Math" panose="02040503050406030204" pitchFamily="18" charset="0"/>
                            </a:rPr>
                            <m:t>𝐾</m:t>
                          </m:r>
                        </m:e>
                        <m:sub>
                          <m:r>
                            <a:rPr lang="ru-RU" i="1">
                              <a:latin typeface="Cambria Math" panose="02040503050406030204" pitchFamily="18" charset="0"/>
                            </a:rPr>
                            <m:t>𝑁𝐼</m:t>
                          </m:r>
                        </m:sub>
                      </m:sSub>
                      <m:r>
                        <a:rPr lang="ru-RU" i="0">
                          <a:latin typeface="Cambria Math" panose="02040503050406030204" pitchFamily="18" charset="0"/>
                        </a:rPr>
                        <m:t>=</m:t>
                      </m:r>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1" smtClean="0">
                          <a:latin typeface="Cambria Math" panose="02040503050406030204" pitchFamily="18" charset="0"/>
                        </a:rPr>
                        <m:t>=</m:t>
                      </m:r>
                      <m:r>
                        <a:rPr lang="en-US">
                          <a:latin typeface="Cambria Math" panose="02040503050406030204" pitchFamily="18" charset="0"/>
                        </a:rPr>
                        <m:t>1+</m:t>
                      </m:r>
                      <m:f>
                        <m:fPr>
                          <m:ctrlPr>
                            <a:rPr lang="ru-RU" i="1">
                              <a:solidFill>
                                <a:srgbClr val="836967"/>
                              </a:solidFill>
                              <a:latin typeface="Cambria Math" panose="02040503050406030204" pitchFamily="18" charset="0"/>
                            </a:rPr>
                          </m:ctrlPr>
                        </m:fPr>
                        <m:num>
                          <m:r>
                            <a:rPr lang="ru-RU" b="0" i="1" smtClean="0">
                              <a:solidFill>
                                <a:srgbClr val="836967"/>
                              </a:solidFill>
                              <a:latin typeface="Cambria Math" panose="02040503050406030204" pitchFamily="18" charset="0"/>
                            </a:rPr>
                            <m:t>33</m:t>
                          </m:r>
                          <m:r>
                            <a:rPr lang="en-US" i="1">
                              <a:solidFill>
                                <a:srgbClr val="FF0000"/>
                              </a:solidFill>
                              <a:latin typeface="Cambria Math" panose="02040503050406030204" pitchFamily="18" charset="0"/>
                              <a:ea typeface="Times New Roman" panose="02020603050405020304" pitchFamily="18" charset="0"/>
                            </a:rPr>
                            <m:t>000</m:t>
                          </m:r>
                        </m:num>
                        <m:den>
                          <m:r>
                            <a:rPr lang="ru-RU" b="0" i="1" smtClean="0">
                              <a:latin typeface="Cambria Math" panose="02040503050406030204" pitchFamily="18" charset="0"/>
                              <a:ea typeface="Times New Roman" panose="02020603050405020304" pitchFamily="18" charset="0"/>
                            </a:rPr>
                            <m:t>11</m:t>
                          </m:r>
                          <m:r>
                            <a:rPr lang="en-US" i="1">
                              <a:solidFill>
                                <a:srgbClr val="FF0000"/>
                              </a:solidFill>
                              <a:latin typeface="Cambria Math" panose="02040503050406030204" pitchFamily="18" charset="0"/>
                              <a:ea typeface="Times New Roman" panose="02020603050405020304" pitchFamily="18" charset="0"/>
                            </a:rPr>
                            <m:t>000</m:t>
                          </m:r>
                        </m:den>
                      </m:f>
                      <m:r>
                        <a:rPr lang="en-US" b="0" i="0" smtClean="0">
                          <a:latin typeface="Cambria Math" panose="02040503050406030204" pitchFamily="18" charset="0"/>
                        </a:rPr>
                        <m:t>=</m:t>
                      </m:r>
                      <m:r>
                        <a:rPr lang="ru-RU" b="0" i="0" smtClean="0">
                          <a:latin typeface="Cambria Math" panose="02040503050406030204" pitchFamily="18" charset="0"/>
                        </a:rPr>
                        <m:t>4</m:t>
                      </m:r>
                    </m:oMath>
                  </m:oMathPara>
                </a14:m>
                <a:endParaRPr lang="ru-RU" dirty="0"/>
              </a:p>
            </p:txBody>
          </p:sp>
        </mc:Choice>
        <mc:Fallback xmlns="">
          <p:sp>
            <p:nvSpPr>
              <p:cNvPr id="19" name="TextBox 18">
                <a:extLst>
                  <a:ext uri="{FF2B5EF4-FFF2-40B4-BE49-F238E27FC236}">
                    <a16:creationId xmlns:a16="http://schemas.microsoft.com/office/drawing/2014/main" id="{2F074961-7C5B-4C63-8957-C30DF1A73639}"/>
                  </a:ext>
                </a:extLst>
              </p:cNvPr>
              <p:cNvSpPr txBox="1">
                <a:spLocks noRot="1" noChangeAspect="1" noMove="1" noResize="1" noEditPoints="1" noAdjustHandles="1" noChangeArrowheads="1" noChangeShapeType="1" noTextEdit="1"/>
              </p:cNvSpPr>
              <p:nvPr/>
            </p:nvSpPr>
            <p:spPr>
              <a:xfrm>
                <a:off x="4560112" y="2906853"/>
                <a:ext cx="4321175" cy="1240340"/>
              </a:xfrm>
              <a:prstGeom prst="rect">
                <a:avLst/>
              </a:prstGeom>
              <a:blipFill>
                <a:blip r:embed="rId2"/>
                <a:stretch>
                  <a:fillRect l="-1128" t="-2463"/>
                </a:stretch>
              </a:blipFill>
            </p:spPr>
            <p:txBody>
              <a:bodyPr/>
              <a:lstStyle/>
              <a:p>
                <a:r>
                  <a:rPr lang="ru-RU">
                    <a:noFill/>
                  </a:rPr>
                  <a:t> </a:t>
                </a:r>
              </a:p>
            </p:txBody>
          </p:sp>
        </mc:Fallback>
      </mc:AlternateContent>
      <p:grpSp>
        <p:nvGrpSpPr>
          <p:cNvPr id="2" name="Группа 1">
            <a:extLst>
              <a:ext uri="{FF2B5EF4-FFF2-40B4-BE49-F238E27FC236}">
                <a16:creationId xmlns:a16="http://schemas.microsoft.com/office/drawing/2014/main" id="{C1D9D5A7-5E39-B0D4-0012-532D8017490B}"/>
              </a:ext>
            </a:extLst>
          </p:cNvPr>
          <p:cNvGrpSpPr/>
          <p:nvPr/>
        </p:nvGrpSpPr>
        <p:grpSpPr>
          <a:xfrm>
            <a:off x="4651898" y="911110"/>
            <a:ext cx="4166550" cy="1967984"/>
            <a:chOff x="-62226" y="841891"/>
            <a:chExt cx="4166550" cy="1967984"/>
          </a:xfrm>
        </p:grpSpPr>
        <p:grpSp>
          <p:nvGrpSpPr>
            <p:cNvPr id="3" name="Группа 2">
              <a:extLst>
                <a:ext uri="{FF2B5EF4-FFF2-40B4-BE49-F238E27FC236}">
                  <a16:creationId xmlns:a16="http://schemas.microsoft.com/office/drawing/2014/main" id="{D0C505D3-6CB8-4CD5-F9D8-0DFC4CE1CFAE}"/>
                </a:ext>
              </a:extLst>
            </p:cNvPr>
            <p:cNvGrpSpPr/>
            <p:nvPr/>
          </p:nvGrpSpPr>
          <p:grpSpPr>
            <a:xfrm>
              <a:off x="29769" y="841891"/>
              <a:ext cx="4074555" cy="1967984"/>
              <a:chOff x="5043923" y="1222891"/>
              <a:chExt cx="4030275" cy="1913570"/>
            </a:xfrm>
          </p:grpSpPr>
          <p:pic>
            <p:nvPicPr>
              <p:cNvPr id="6" name="Picture 3">
                <a:extLst>
                  <a:ext uri="{FF2B5EF4-FFF2-40B4-BE49-F238E27FC236}">
                    <a16:creationId xmlns:a16="http://schemas.microsoft.com/office/drawing/2014/main" id="{870FEE5D-28A9-DFED-41F9-759EEBE5F236}"/>
                  </a:ext>
                </a:extLst>
              </p:cNvPr>
              <p:cNvPicPr>
                <a:picLocks noChangeAspect="1"/>
              </p:cNvPicPr>
              <p:nvPr/>
            </p:nvPicPr>
            <p:blipFill>
              <a:blip r:embed="rId3"/>
              <a:stretch>
                <a:fillRect/>
              </a:stretch>
            </p:blipFill>
            <p:spPr>
              <a:xfrm>
                <a:off x="5043923" y="1222891"/>
                <a:ext cx="2779712" cy="19135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6B1549-1A02-9FC5-642B-2994D0ADAA18}"/>
                      </a:ext>
                    </a:extLst>
                  </p:cNvPr>
                  <p:cNvSpPr txBox="1"/>
                  <p:nvPr/>
                </p:nvSpPr>
                <p:spPr>
                  <a:xfrm>
                    <a:off x="7045289" y="1374446"/>
                    <a:ext cx="2028909" cy="64959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sSub>
                                <m:sSubPr>
                                  <m:ctrlPr>
                                    <a:rPr lang="ru-RU" i="1">
                                      <a:solidFill>
                                        <a:srgbClr val="836967"/>
                                      </a:solidFill>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ru-RU">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0" smtClean="0">
                              <a:latin typeface="Cambria Math" panose="02040503050406030204" pitchFamily="18" charset="0"/>
                            </a:rPr>
                            <m:t>)</m:t>
                          </m:r>
                        </m:oMath>
                      </m:oMathPara>
                    </a14:m>
                    <a:endParaRPr lang="ru-RU" dirty="0"/>
                  </a:p>
                </p:txBody>
              </p:sp>
            </mc:Choice>
            <mc:Fallback xmlns="">
              <p:sp>
                <p:nvSpPr>
                  <p:cNvPr id="14" name="TextBox 13">
                    <a:extLst>
                      <a:ext uri="{FF2B5EF4-FFF2-40B4-BE49-F238E27FC236}">
                        <a16:creationId xmlns:a16="http://schemas.microsoft.com/office/drawing/2014/main" id="{194C8A3C-BBC1-4848-BC73-04B394B38183}"/>
                      </a:ext>
                    </a:extLst>
                  </p:cNvPr>
                  <p:cNvSpPr txBox="1">
                    <a:spLocks noRot="1" noChangeAspect="1" noMove="1" noResize="1" noEditPoints="1" noAdjustHandles="1" noChangeArrowheads="1" noChangeShapeType="1" noTextEdit="1"/>
                  </p:cNvSpPr>
                  <p:nvPr/>
                </p:nvSpPr>
                <p:spPr>
                  <a:xfrm>
                    <a:off x="7045289" y="1374446"/>
                    <a:ext cx="2028909" cy="649596"/>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56A632-6FFA-7B40-B0AF-6BA25D2F5BCC}"/>
                      </a:ext>
                    </a:extLst>
                  </p:cNvPr>
                  <p:cNvSpPr txBox="1"/>
                  <p:nvPr/>
                </p:nvSpPr>
                <p:spPr>
                  <a:xfrm>
                    <a:off x="5896757" y="2478339"/>
                    <a:ext cx="702469" cy="391582"/>
                  </a:xfrm>
                  <a:prstGeom prst="rect">
                    <a:avLst/>
                  </a:prstGeom>
                  <a:solidFill>
                    <a:schemeClr val="bg1"/>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i="1">
                                  <a:latin typeface="Cambria Math" panose="02040503050406030204" pitchFamily="18" charset="0"/>
                                  <a:ea typeface="Times New Roman" panose="02020603050405020304" pitchFamily="18" charset="0"/>
                                </a:rPr>
                                <m:t>𝑓𝑏</m:t>
                              </m:r>
                            </m:sub>
                          </m:sSub>
                        </m:oMath>
                      </m:oMathPara>
                    </a14:m>
                    <a:endParaRPr lang="ru-RU" dirty="0"/>
                  </a:p>
                </p:txBody>
              </p:sp>
            </mc:Choice>
            <mc:Fallback xmlns="">
              <p:sp>
                <p:nvSpPr>
                  <p:cNvPr id="10" name="TextBox 9">
                    <a:extLst>
                      <a:ext uri="{FF2B5EF4-FFF2-40B4-BE49-F238E27FC236}">
                        <a16:creationId xmlns:a16="http://schemas.microsoft.com/office/drawing/2014/main" id="{0456A632-6FFA-7B40-B0AF-6BA25D2F5BCC}"/>
                      </a:ext>
                    </a:extLst>
                  </p:cNvPr>
                  <p:cNvSpPr txBox="1">
                    <a:spLocks noRot="1" noChangeAspect="1" noMove="1" noResize="1" noEditPoints="1" noAdjustHandles="1" noChangeArrowheads="1" noChangeShapeType="1" noTextEdit="1"/>
                  </p:cNvSpPr>
                  <p:nvPr/>
                </p:nvSpPr>
                <p:spPr>
                  <a:xfrm>
                    <a:off x="5896757" y="2478339"/>
                    <a:ext cx="702469" cy="391582"/>
                  </a:xfrm>
                  <a:prstGeom prst="rect">
                    <a:avLst/>
                  </a:prstGeom>
                  <a:blipFill>
                    <a:blip r:embed="rId7"/>
                    <a:stretch>
                      <a:fillRect b="-7576"/>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D73E42-F7BB-1100-2FAF-A710F4546C9D}"/>
                      </a:ext>
                    </a:extLst>
                  </p:cNvPr>
                  <p:cNvSpPr txBox="1"/>
                  <p:nvPr/>
                </p:nvSpPr>
                <p:spPr>
                  <a:xfrm>
                    <a:off x="5043923" y="2500590"/>
                    <a:ext cx="441449" cy="369332"/>
                  </a:xfrm>
                  <a:prstGeom prst="rect">
                    <a:avLst/>
                  </a:prstGeom>
                  <a:solidFill>
                    <a:schemeClr val="bg1"/>
                  </a:solidFill>
                  <a:ln>
                    <a:noFill/>
                  </a:ln>
                </p:spPr>
                <p:txBody>
                  <a:bodyPr wrap="square">
                    <a:spAutoFit/>
                  </a:bodyPr>
                  <a:lstStyle/>
                  <a:p>
                    <a:pPr/>
                    <a14:m>
                      <m:oMathPara xmlns:m="http://schemas.openxmlformats.org/officeDocument/2006/math">
                        <m:oMathParaPr>
                          <m:jc m:val="right"/>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b="0" i="1" smtClean="0">
                                  <a:latin typeface="Cambria Math" panose="02040503050406030204" pitchFamily="18" charset="0"/>
                                  <a:ea typeface="Times New Roman" panose="02020603050405020304" pitchFamily="18" charset="0"/>
                                </a:rPr>
                                <m:t>1</m:t>
                              </m:r>
                            </m:sub>
                          </m:sSub>
                        </m:oMath>
                      </m:oMathPara>
                    </a14:m>
                    <a:endParaRPr lang="ru-RU" dirty="0"/>
                  </a:p>
                </p:txBody>
              </p:sp>
            </mc:Choice>
            <mc:Fallback xmlns="">
              <p:sp>
                <p:nvSpPr>
                  <p:cNvPr id="11" name="TextBox 10">
                    <a:extLst>
                      <a:ext uri="{FF2B5EF4-FFF2-40B4-BE49-F238E27FC236}">
                        <a16:creationId xmlns:a16="http://schemas.microsoft.com/office/drawing/2014/main" id="{09D73E42-F7BB-1100-2FAF-A710F4546C9D}"/>
                      </a:ext>
                    </a:extLst>
                  </p:cNvPr>
                  <p:cNvSpPr txBox="1">
                    <a:spLocks noRot="1" noChangeAspect="1" noMove="1" noResize="1" noEditPoints="1" noAdjustHandles="1" noChangeArrowheads="1" noChangeShapeType="1" noTextEdit="1"/>
                  </p:cNvSpPr>
                  <p:nvPr/>
                </p:nvSpPr>
                <p:spPr>
                  <a:xfrm>
                    <a:off x="5043923" y="2500590"/>
                    <a:ext cx="441449" cy="369332"/>
                  </a:xfrm>
                  <a:prstGeom prst="rect">
                    <a:avLst/>
                  </a:prstGeom>
                  <a:blipFill>
                    <a:blip r:embed="rId8"/>
                    <a:stretch>
                      <a:fillRect/>
                    </a:stretch>
                  </a:blipFill>
                  <a:ln>
                    <a:noFill/>
                  </a:ln>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3BA1B8-A8FC-80F4-9D85-4FFC70B9C019}"/>
                    </a:ext>
                  </a:extLst>
                </p:cNvPr>
                <p:cNvSpPr txBox="1"/>
                <p:nvPr/>
              </p:nvSpPr>
              <p:spPr>
                <a:xfrm>
                  <a:off x="-62226" y="845834"/>
                  <a:ext cx="569985"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i="1">
                                <a:latin typeface="Cambria Math" panose="02040503050406030204" pitchFamily="18" charset="0"/>
                              </a:rPr>
                              <m:t>𝑡𝑒</m:t>
                            </m:r>
                            <m:r>
                              <a:rPr lang="en-US" sz="1800" b="0" i="1" smtClean="0">
                                <a:latin typeface="Cambria Math" panose="02040503050406030204" pitchFamily="18" charset="0"/>
                              </a:rPr>
                              <m:t>𝑠𝑡</m:t>
                            </m:r>
                          </m:sub>
                        </m:sSub>
                      </m:oMath>
                    </m:oMathPara>
                  </a14:m>
                  <a:endParaRPr lang="ru-RU" dirty="0"/>
                </a:p>
              </p:txBody>
            </p:sp>
          </mc:Choice>
          <mc:Fallback xmlns="">
            <p:sp>
              <p:nvSpPr>
                <p:cNvPr id="5" name="TextBox 4">
                  <a:extLst>
                    <a:ext uri="{FF2B5EF4-FFF2-40B4-BE49-F238E27FC236}">
                      <a16:creationId xmlns:a16="http://schemas.microsoft.com/office/drawing/2014/main" id="{1B3BA1B8-A8FC-80F4-9D85-4FFC70B9C019}"/>
                    </a:ext>
                  </a:extLst>
                </p:cNvPr>
                <p:cNvSpPr txBox="1">
                  <a:spLocks noRot="1" noChangeAspect="1" noMove="1" noResize="1" noEditPoints="1" noAdjustHandles="1" noChangeArrowheads="1" noChangeShapeType="1" noTextEdit="1"/>
                </p:cNvSpPr>
                <p:nvPr/>
              </p:nvSpPr>
              <p:spPr>
                <a:xfrm>
                  <a:off x="-62226" y="845834"/>
                  <a:ext cx="569985" cy="369332"/>
                </a:xfrm>
                <a:prstGeom prst="rect">
                  <a:avLst/>
                </a:prstGeom>
                <a:blipFill>
                  <a:blip r:embed="rId9"/>
                  <a:stretch>
                    <a:fillRect r="-2128"/>
                  </a:stretch>
                </a:blipFill>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EC51EC-8892-D923-E3A8-8926D0D209EC}"/>
                  </a:ext>
                </a:extLst>
              </p:cNvPr>
              <p:cNvSpPr txBox="1"/>
              <p:nvPr/>
            </p:nvSpPr>
            <p:spPr>
              <a:xfrm>
                <a:off x="261123" y="565373"/>
                <a:ext cx="4298989" cy="4299767"/>
              </a:xfrm>
              <a:prstGeom prst="rect">
                <a:avLst/>
              </a:prstGeom>
              <a:noFill/>
            </p:spPr>
            <p:txBody>
              <a:bodyPr wrap="square">
                <a:spAutoFit/>
              </a:bodyPr>
              <a:lstStyle/>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Required gain of amplifier</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solidFill>
                              <a:schemeClr val="accent2">
                                <a:lumMod val="75000"/>
                              </a:schemeClr>
                            </a:solidFill>
                            <a:effectLst/>
                            <a:latin typeface="Cambria Math" panose="02040503050406030204" pitchFamily="18" charset="0"/>
                            <a:ea typeface="Times New Roman" panose="02020603050405020304" pitchFamily="18" charset="0"/>
                          </a:rPr>
                        </m:ctrlPr>
                      </m:sSubPr>
                      <m:e>
                        <m:r>
                          <a:rPr lang="en-US" sz="1100" b="0" i="1">
                            <a:solidFill>
                              <a:schemeClr val="accent2">
                                <a:lumMod val="75000"/>
                              </a:schemeClr>
                            </a:solidFill>
                            <a:effectLst/>
                            <a:latin typeface="Cambria Math" panose="02040503050406030204" pitchFamily="18" charset="0"/>
                            <a:ea typeface="Times New Roman" panose="02020603050405020304" pitchFamily="18" charset="0"/>
                          </a:rPr>
                          <m:t>𝐾</m:t>
                        </m:r>
                      </m:e>
                      <m:sub>
                        <m:r>
                          <a:rPr lang="en-US" sz="1100" b="0" i="1">
                            <a:solidFill>
                              <a:schemeClr val="accent2">
                                <a:lumMod val="75000"/>
                              </a:schemeClr>
                            </a:solidFill>
                            <a:effectLst/>
                            <a:latin typeface="Cambria Math" panose="02040503050406030204" pitchFamily="18" charset="0"/>
                            <a:ea typeface="Times New Roman" panose="02020603050405020304" pitchFamily="18" charset="0"/>
                          </a:rPr>
                          <m:t>𝑁𝐼</m:t>
                        </m:r>
                      </m:sub>
                    </m:sSub>
                    <m:r>
                      <a:rPr lang="ru-RU" sz="1100" b="0">
                        <a:effectLst/>
                        <a:latin typeface="Cambria Math" panose="02040503050406030204" pitchFamily="18" charset="0"/>
                        <a:ea typeface="Times New Roman" panose="02020603050405020304" pitchFamily="18" charset="0"/>
                      </a:rPr>
                      <m:t>=</m:t>
                    </m:r>
                  </m:oMath>
                </a14:m>
                <a:r>
                  <a:rPr lang="ru-RU"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Required tolerance: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effectLst/>
                            <a:latin typeface="Cambria Math" panose="02040503050406030204" pitchFamily="18" charset="0"/>
                          </a:rPr>
                        </m:ctrlPr>
                      </m:sSubPr>
                      <m:e>
                        <m:r>
                          <a:rPr lang="el-GR" sz="1100" b="0" i="1">
                            <a:latin typeface="Cambria Math" panose="02040503050406030204" pitchFamily="18" charset="0"/>
                            <a:ea typeface="Calibri" panose="020F0502020204030204" pitchFamily="34" charset="0"/>
                            <a:cs typeface="Times New Roman" panose="02020603050405020304" pitchFamily="18" charset="0"/>
                          </a:rPr>
                          <m:t>𝛥</m:t>
                        </m:r>
                        <m:r>
                          <a:rPr lang="en-US" sz="1100" b="0" i="1">
                            <a:latin typeface="Cambria Math" panose="02040503050406030204" pitchFamily="18" charset="0"/>
                            <a:ea typeface="Calibri" panose="020F0502020204030204" pitchFamily="34" charset="0"/>
                            <a:cs typeface="Times New Roman" panose="02020603050405020304" pitchFamily="18" charset="0"/>
                          </a:rPr>
                          <m:t>𝐾</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100" i="1">
                                <a:latin typeface="Cambria Math" panose="02040503050406030204" pitchFamily="18" charset="0"/>
                              </a:rPr>
                            </m:ctrlPr>
                          </m:sSubPr>
                          <m:e>
                            <m:r>
                              <a:rPr lang="en-US" sz="1100" b="0" i="1" smtClean="0">
                                <a:latin typeface="Cambria Math" panose="02040503050406030204" pitchFamily="18" charset="0"/>
                              </a:rPr>
                              <m:t>𝐼</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r>
                      <a:rPr lang="ru-RU" sz="1100" b="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ru-RU"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Operational Amplifier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Voltage source power supply</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ru-RU" sz="1100" b="0">
                        <a:effectLst/>
                        <a:latin typeface="Cambria Math" panose="02040503050406030204" pitchFamily="18" charset="0"/>
                        <a:ea typeface="Times New Roman" panose="02020603050405020304" pitchFamily="18" charset="0"/>
                      </a:rPr>
                      <m:t>=</m:t>
                    </m:r>
                    <m:r>
                      <a:rPr lang="en-US" sz="1100" b="0" i="0" smtClean="0">
                        <a:solidFill>
                          <a:srgbClr val="FF0000"/>
                        </a:solidFill>
                        <a:effectLst/>
                        <a:latin typeface="Cambria Math" panose="02040503050406030204" pitchFamily="18" charset="0"/>
                        <a:ea typeface="Times New Roman" panose="02020603050405020304" pitchFamily="18" charset="0"/>
                      </a:rPr>
                      <m:t>3</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en-US" sz="1100" b="0" i="0" smtClean="0">
                        <a:latin typeface="Cambria Math" panose="02040503050406030204" pitchFamily="18" charset="0"/>
                        <a:ea typeface="Times New Roman" panose="02020603050405020304" pitchFamily="18" charset="0"/>
                      </a:rPr>
                      <m:t>−</m:t>
                    </m:r>
                    <m:r>
                      <a:rPr lang="ru-RU" sz="1100" b="0">
                        <a:latin typeface="Cambria Math" panose="02040503050406030204" pitchFamily="18" charset="0"/>
                        <a:ea typeface="Times New Roman" panose="02020603050405020304" pitchFamily="18" charset="0"/>
                      </a:rPr>
                      <m:t>=</m:t>
                    </m:r>
                    <m:r>
                      <a:rPr lang="en-US" sz="1100" b="0" i="0" smtClean="0">
                        <a:solidFill>
                          <a:srgbClr val="FF0000"/>
                        </a:solidFill>
                        <a:latin typeface="Cambria Math" panose="02040503050406030204" pitchFamily="18" charset="0"/>
                        <a:ea typeface="Times New Roman" panose="02020603050405020304" pitchFamily="18" charset="0"/>
                      </a:rPr>
                      <m:t>3</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Frequency for time domain simulation</a:t>
                </a:r>
                <a:endParaRPr lang="en-US" sz="1100" b="1" i="1" dirty="0">
                  <a:latin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𝑡𝑒𝑠𝑡</m:t>
                        </m:r>
                        <m:r>
                          <a:rPr lang="en-US" sz="1100" b="0" i="1" smtClean="0">
                            <a:latin typeface="Cambria Math" panose="02040503050406030204" pitchFamily="18" charset="0"/>
                          </a:rPr>
                          <m:t>_1</m:t>
                        </m:r>
                      </m:sub>
                    </m:sSub>
                    <m:r>
                      <a:rPr lang="en-US" sz="1100" b="0" i="1" smtClean="0">
                        <a:latin typeface="Cambria Math" panose="02040503050406030204" pitchFamily="18" charset="0"/>
                      </a:rPr>
                      <m:t>=</m:t>
                    </m:r>
                    <m:r>
                      <a:rPr lang="en-US" sz="1100" b="0" i="1" smtClean="0">
                        <a:solidFill>
                          <a:srgbClr val="FF0000"/>
                        </a:solidFill>
                        <a:latin typeface="Cambria Math" panose="02040503050406030204" pitchFamily="18" charset="0"/>
                      </a:rPr>
                      <m:t>500</m:t>
                    </m:r>
                  </m:oMath>
                </a14:m>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2</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3</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100000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Test signal voltage magnitude</a:t>
                </a:r>
                <a:r>
                  <a:rPr lang="en-US" sz="1100" b="1" dirty="0">
                    <a:latin typeface="Times New Roman" panose="02020603050405020304" pitchFamily="18" charset="0"/>
                    <a:cs typeface="Times New Roman" panose="02020603050405020304" pitchFamily="18" charset="0"/>
                  </a:rPr>
                  <a:t> </a:t>
                </a:r>
                <a:endParaRPr lang="en-US" sz="1100" b="1" i="1" dirty="0">
                  <a:latin typeface="Times New Roman" panose="02020603050405020304" pitchFamily="18" charset="0"/>
                  <a:cs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𝑡𝑒𝑠</m:t>
                        </m:r>
                        <m:sSub>
                          <m:sSubPr>
                            <m:ctrlPr>
                              <a:rPr lang="en-US" sz="1100" i="1">
                                <a:latin typeface="Cambria Math" panose="02040503050406030204" pitchFamily="18" charset="0"/>
                              </a:rPr>
                            </m:ctrlPr>
                          </m:sSubPr>
                          <m:e>
                            <m:r>
                              <a:rPr lang="en-US" sz="1100" b="0" i="1">
                                <a:latin typeface="Cambria Math" panose="02040503050406030204" pitchFamily="18" charset="0"/>
                              </a:rPr>
                              <m:t>𝑡</m:t>
                            </m:r>
                          </m:e>
                          <m:sub>
                            <m:r>
                              <a:rPr lang="en-US" sz="1100" b="0" i="1" smtClean="0">
                                <a:latin typeface="Cambria Math" panose="02040503050406030204" pitchFamily="18" charset="0"/>
                              </a:rPr>
                              <m:t>𝐴𝐶</m:t>
                            </m:r>
                          </m:sub>
                        </m:sSub>
                      </m:sub>
                    </m:sSub>
                    <m:r>
                      <a:rPr lang="en-US" sz="1100" b="0" i="1">
                        <a:latin typeface="Cambria Math" panose="02040503050406030204" pitchFamily="18" charset="0"/>
                      </a:rPr>
                      <m:t>=</m:t>
                    </m:r>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m:t>
                        </m:r>
                        <m:r>
                          <a:rPr lang="en-US" sz="1100" b="0" i="1" smtClean="0">
                            <a:latin typeface="Cambria Math" panose="02040503050406030204" pitchFamily="18" charset="0"/>
                          </a:rPr>
                          <m:t>𝑠𝑡</m:t>
                        </m:r>
                      </m:sub>
                    </m:sSub>
                    <m:r>
                      <a:rPr lang="en-US" sz="1100" b="0" i="1">
                        <a:latin typeface="Cambria Math" panose="02040503050406030204" pitchFamily="18" charset="0"/>
                      </a:rPr>
                      <m:t>=</m:t>
                    </m:r>
                    <m:r>
                      <a:rPr lang="en-US" sz="1100" b="0" i="1" smtClean="0">
                        <a:solidFill>
                          <a:srgbClr val="FF0000"/>
                        </a:solidFill>
                        <a:latin typeface="Cambria Math" panose="02040503050406030204" pitchFamily="18" charset="0"/>
                      </a:rPr>
                      <m:t>0,5</m:t>
                    </m:r>
                    <m:r>
                      <a:rPr lang="en-US" sz="1100" b="0" i="1">
                        <a:solidFill>
                          <a:srgbClr val="FF0000"/>
                        </a:solidFill>
                        <a:latin typeface="Cambria Math" panose="02040503050406030204" pitchFamily="18" charset="0"/>
                      </a:rPr>
                      <m:t> </m:t>
                    </m:r>
                    <m:r>
                      <m:rPr>
                        <m:nor/>
                      </m:rPr>
                      <a:rPr lang="ru-RU"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m:t>	</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 (V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Resistor</a:t>
                </a: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 parameters</a:t>
                </a:r>
                <a:endParaRPr lang="en-US" sz="11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latin typeface="Cambria Math" panose="02040503050406030204" pitchFamily="18" charset="0"/>
                            <a:ea typeface="Times New Roman" panose="02020603050405020304" pitchFamily="18" charset="0"/>
                          </a:rPr>
                        </m:ctrlPr>
                      </m:sSubPr>
                      <m:e>
                        <m:r>
                          <a:rPr lang="ru-RU" sz="1100" b="0" i="1">
                            <a:latin typeface="Cambria Math" panose="02040503050406030204" pitchFamily="18" charset="0"/>
                            <a:ea typeface="Times New Roman" panose="02020603050405020304" pitchFamily="18" charset="0"/>
                          </a:rPr>
                          <m:t>𝑅</m:t>
                        </m:r>
                      </m:e>
                      <m:sub>
                        <m:r>
                          <a:rPr lang="en-US" sz="1100" b="0" i="1" smtClean="0">
                            <a:latin typeface="Cambria Math" panose="02040503050406030204" pitchFamily="18" charset="0"/>
                            <a:ea typeface="Times New Roman" panose="02020603050405020304" pitchFamily="18" charset="0"/>
                          </a:rPr>
                          <m:t>1</m:t>
                        </m:r>
                      </m:sub>
                    </m:sSub>
                    <m:r>
                      <a:rPr lang="en-US" sz="1100" b="0" i="1" smtClean="0">
                        <a:latin typeface="Cambria Math" panose="02040503050406030204" pitchFamily="18" charset="0"/>
                        <a:ea typeface="Times New Roman" panose="02020603050405020304" pitchFamily="18" charset="0"/>
                      </a:rPr>
                      <m:t>=</m:t>
                    </m:r>
                    <m:r>
                      <a:rPr lang="en-US" sz="1100" b="0" i="1" smtClean="0">
                        <a:solidFill>
                          <a:srgbClr val="FF0000"/>
                        </a:solidFill>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a:latin typeface="Cambria Math" panose="02040503050406030204" pitchFamily="18" charset="0"/>
                            <a:ea typeface="Times New Roman" panose="02020603050405020304" pitchFamily="18" charset="0"/>
                          </a:rPr>
                          <m:t>𝑓𝑏</m:t>
                        </m:r>
                      </m:sub>
                    </m:sSub>
                    <m:r>
                      <a:rPr lang="ru-RU" sz="1100" b="0" i="1">
                        <a:effectLst/>
                        <a:latin typeface="Cambria Math" panose="02040503050406030204" pitchFamily="18" charset="0"/>
                        <a:ea typeface="Times New Roman" panose="02020603050405020304" pitchFamily="18" charset="0"/>
                      </a:rPr>
                      <m:t>=</m:t>
                    </m:r>
                    <m:r>
                      <a:rPr lang="ru-RU" sz="1100" b="0" i="1" smtClean="0">
                        <a:solidFill>
                          <a:srgbClr val="FF0000"/>
                        </a:solidFill>
                        <a:effectLst/>
                        <a:latin typeface="Cambria Math" panose="02040503050406030204" pitchFamily="18" charset="0"/>
                        <a:ea typeface="Times New Roman" panose="02020603050405020304" pitchFamily="18" charset="0"/>
                      </a:rPr>
                      <m:t>1</m:t>
                    </m:r>
                    <m:r>
                      <a:rPr lang="en-US" sz="1100" b="0" i="1" smtClean="0">
                        <a:solidFill>
                          <a:srgbClr val="FF0000"/>
                        </a:solidFill>
                        <a:effectLst/>
                        <a:latin typeface="Cambria Math" panose="02040503050406030204" pitchFamily="18" charset="0"/>
                        <a:ea typeface="Times New Roman" panose="02020603050405020304" pitchFamily="18" charset="0"/>
                      </a:rPr>
                      <m:t>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smtClean="0">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3</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4</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ru-RU" sz="1100" b="0" i="1">
                            <a:effectLst/>
                            <a:latin typeface="Cambria Math" panose="02040503050406030204" pitchFamily="18" charset="0"/>
                            <a:ea typeface="Times New Roman" panose="02020603050405020304" pitchFamily="18" charset="0"/>
                          </a:rPr>
                          <m:t>𝐿</m:t>
                        </m:r>
                        <m:r>
                          <a:rPr lang="en-US" sz="1100" b="0" i="1" smtClean="0">
                            <a:effectLst/>
                            <a:latin typeface="Cambria Math" panose="02040503050406030204" pitchFamily="18" charset="0"/>
                            <a:ea typeface="Times New Roman" panose="02020603050405020304" pitchFamily="18" charset="0"/>
                          </a:rPr>
                          <m:t>𝑜𝑎𝑑</m:t>
                        </m:r>
                      </m:sub>
                    </m:sSub>
                    <m:r>
                      <a:rPr lang="ru-RU" sz="1100" b="0" i="1">
                        <a:effectLst/>
                        <a:latin typeface="Cambria Math" panose="02040503050406030204" pitchFamily="18" charset="0"/>
                        <a:ea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1 000 0000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(Ω)</a:t>
                </a:r>
              </a:p>
              <a:p>
                <a:pPr marL="342900" lvl="0" indent="-342900" algn="just">
                  <a:spcAft>
                    <a:spcPts val="600"/>
                  </a:spcAft>
                  <a:buFont typeface="Symbol" panose="05050102010706020507" pitchFamily="18" charset="2"/>
                  <a:buChar char=""/>
                  <a:tabLst>
                    <a:tab pos="5940425" algn="r"/>
                  </a:tabLst>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Amplifier scheme</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Non-Inverting amplifier</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1EEC51EC-8892-D923-E3A8-8926D0D209EC}"/>
                  </a:ext>
                </a:extLst>
              </p:cNvPr>
              <p:cNvSpPr txBox="1">
                <a:spLocks noRot="1" noChangeAspect="1" noMove="1" noResize="1" noEditPoints="1" noAdjustHandles="1" noChangeArrowheads="1" noChangeShapeType="1" noTextEdit="1"/>
              </p:cNvSpPr>
              <p:nvPr/>
            </p:nvSpPr>
            <p:spPr>
              <a:xfrm>
                <a:off x="261123" y="565373"/>
                <a:ext cx="4298989" cy="4299767"/>
              </a:xfrm>
              <a:prstGeom prst="rect">
                <a:avLst/>
              </a:prstGeom>
              <a:blipFill>
                <a:blip r:embed="rId10"/>
                <a:stretch>
                  <a:fillRect t="-142" b="-284"/>
                </a:stretch>
              </a:blipFill>
            </p:spPr>
            <p:txBody>
              <a:bodyPr/>
              <a:lstStyle/>
              <a:p>
                <a:r>
                  <a:rPr lang="ru-RU">
                    <a:noFill/>
                  </a:rPr>
                  <a:t> </a:t>
                </a:r>
              </a:p>
            </p:txBody>
          </p:sp>
        </mc:Fallback>
      </mc:AlternateContent>
    </p:spTree>
    <p:extLst>
      <p:ext uri="{BB962C8B-B14F-4D97-AF65-F5344CB8AC3E}">
        <p14:creationId xmlns:p14="http://schemas.microsoft.com/office/powerpoint/2010/main" val="387237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327BF183-0D58-4E25-8985-3E91BA5AEA8A}"/>
              </a:ext>
            </a:extLst>
          </p:cNvPr>
          <p:cNvSpPr>
            <a:spLocks noGrp="1"/>
          </p:cNvSpPr>
          <p:nvPr>
            <p:ph type="title"/>
          </p:nvPr>
        </p:nvSpPr>
        <p:spPr/>
        <p:txBody>
          <a:bodyPr>
            <a:normAutofit fontScale="90000"/>
          </a:bodyPr>
          <a:lstStyle/>
          <a:p>
            <a:r>
              <a:rPr lang="en-US" dirty="0"/>
              <a:t>Summary</a:t>
            </a:r>
            <a:endParaRPr lang="ru-RU" dirty="0"/>
          </a:p>
        </p:txBody>
      </p:sp>
      <p:sp>
        <p:nvSpPr>
          <p:cNvPr id="6" name="TextBox 5">
            <a:extLst>
              <a:ext uri="{FF2B5EF4-FFF2-40B4-BE49-F238E27FC236}">
                <a16:creationId xmlns:a16="http://schemas.microsoft.com/office/drawing/2014/main" id="{371C3E47-96EB-463C-8F18-70D422E149F2}"/>
              </a:ext>
            </a:extLst>
          </p:cNvPr>
          <p:cNvSpPr txBox="1"/>
          <p:nvPr/>
        </p:nvSpPr>
        <p:spPr>
          <a:xfrm>
            <a:off x="250825" y="585710"/>
            <a:ext cx="8770883" cy="4247317"/>
          </a:xfrm>
          <a:prstGeom prst="rect">
            <a:avLst/>
          </a:prstGeom>
          <a:noFill/>
        </p:spPr>
        <p:txBody>
          <a:bodyPr wrap="square" lIns="91440" tIns="45720" rIns="91440" bIns="45720" rtlCol="0" anchor="t">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Operational amplifiers circuits </a:t>
            </a:r>
            <a:r>
              <a:rPr kumimoji="0" lang="en-US" sz="1800" b="0" i="0" u="none" strike="noStrike" kern="1200" cap="none" spc="0" normalizeH="0" baseline="0" noProof="0" dirty="0">
                <a:ln>
                  <a:noFill/>
                </a:ln>
                <a:effectLst/>
                <a:uLnTx/>
                <a:uFillTx/>
                <a:latin typeface="Calibri" panose="020F0502020204030204"/>
                <a:ea typeface="+mn-ea"/>
                <a:cs typeface="+mn-cs"/>
              </a:rPr>
              <a:t> theory review</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Laboratory work 2: ideal and real amplifier comparison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Starting data analysis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 1: check of scheme gain</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a:solidFill>
                <a:prstClr val="black"/>
              </a:solidFill>
              <a:latin typeface="Calibri" panose="020F0502020204030204"/>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Step 2: check of scheme (time domain simulation)</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a:p>
          <a:p>
            <a:pPr marL="342900" indent="-342900">
              <a:buFont typeface="+mj-lt"/>
              <a:buAutoNum type="arabicPeriod"/>
              <a:defRPr/>
            </a:pPr>
            <a:r>
              <a:rPr lang="en-US" dirty="0"/>
              <a:t>Step 3: check of scheme (frequency domain simulation)</a:t>
            </a:r>
            <a:endParaRPr lang="ru-RU" dirty="0"/>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dirty="0">
                <a:solidFill>
                  <a:prstClr val="black"/>
                </a:solidFill>
                <a:latin typeface="Calibri" panose="020F0502020204030204"/>
              </a:rPr>
              <a:t>Results and conclusions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Uploading report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362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Step 1: check of scheme gain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CF483E-CA62-4943-9DAF-98AF2A2C6051}"/>
                  </a:ext>
                </a:extLst>
              </p:cNvPr>
              <p:cNvSpPr txBox="1"/>
              <p:nvPr/>
            </p:nvSpPr>
            <p:spPr>
              <a:xfrm>
                <a:off x="285472" y="2921422"/>
                <a:ext cx="4286527" cy="135902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600" i="1" smtClean="0">
                              <a:solidFill>
                                <a:srgbClr val="836967"/>
                              </a:solidFill>
                              <a:latin typeface="Cambria Math" panose="02040503050406030204" pitchFamily="18" charset="0"/>
                            </a:rPr>
                          </m:ctrlPr>
                        </m:sSubPr>
                        <m:e>
                          <m:r>
                            <a:rPr lang="ru-RU" sz="1600" i="1">
                              <a:latin typeface="Cambria Math" panose="02040503050406030204" pitchFamily="18" charset="0"/>
                            </a:rPr>
                            <m:t>𝐾</m:t>
                          </m:r>
                        </m:e>
                        <m:sub>
                          <m:r>
                            <a:rPr lang="ru-RU" sz="1600" i="1">
                              <a:latin typeface="Cambria Math" panose="02040503050406030204" pitchFamily="18" charset="0"/>
                            </a:rPr>
                            <m:t>𝑁𝐼</m:t>
                          </m:r>
                        </m:sub>
                      </m:sSub>
                      <m:r>
                        <a:rPr lang="ru-RU" sz="1600" i="0">
                          <a:latin typeface="Cambria Math" panose="02040503050406030204" pitchFamily="18" charset="0"/>
                        </a:rPr>
                        <m:t>=</m:t>
                      </m:r>
                      <m:r>
                        <a:rPr lang="en-US" sz="1600" b="0" i="0" smtClean="0">
                          <a:latin typeface="Cambria Math" panose="02040503050406030204" pitchFamily="18" charset="0"/>
                        </a:rPr>
                        <m:t>1+</m:t>
                      </m:r>
                      <m:f>
                        <m:fPr>
                          <m:ctrlPr>
                            <a:rPr lang="ru-RU" sz="1600" i="1">
                              <a:solidFill>
                                <a:srgbClr val="836967"/>
                              </a:solidFill>
                              <a:latin typeface="Cambria Math" panose="02040503050406030204" pitchFamily="18" charset="0"/>
                            </a:rPr>
                          </m:ctrlPr>
                        </m:fPr>
                        <m:num>
                          <m:sSub>
                            <m:sSubPr>
                              <m:ctrlPr>
                                <a:rPr lang="ru-RU" sz="1600" i="1">
                                  <a:latin typeface="Cambria Math" panose="02040503050406030204" pitchFamily="18" charset="0"/>
                                  <a:ea typeface="Times New Roman" panose="02020603050405020304" pitchFamily="18" charset="0"/>
                                </a:rPr>
                              </m:ctrlPr>
                            </m:sSubPr>
                            <m:e>
                              <m:r>
                                <a:rPr lang="ru-RU" sz="1600" i="1">
                                  <a:latin typeface="Cambria Math" panose="02040503050406030204" pitchFamily="18" charset="0"/>
                                  <a:ea typeface="Times New Roman" panose="02020603050405020304" pitchFamily="18" charset="0"/>
                                </a:rPr>
                                <m:t>𝑅</m:t>
                              </m:r>
                            </m:e>
                            <m:sub>
                              <m:r>
                                <a:rPr lang="en-US" sz="1600" i="1">
                                  <a:latin typeface="Cambria Math" panose="02040503050406030204" pitchFamily="18" charset="0"/>
                                  <a:ea typeface="Times New Roman" panose="02020603050405020304" pitchFamily="18" charset="0"/>
                                </a:rPr>
                                <m:t>𝑓𝑏</m:t>
                              </m:r>
                            </m:sub>
                          </m:sSub>
                        </m:num>
                        <m:den>
                          <m:sSub>
                            <m:sSubPr>
                              <m:ctrlPr>
                                <a:rPr lang="ru-RU" sz="1600" i="1">
                                  <a:solidFill>
                                    <a:srgbClr val="836967"/>
                                  </a:solidFill>
                                  <a:latin typeface="Cambria Math" panose="02040503050406030204" pitchFamily="18" charset="0"/>
                                </a:rPr>
                              </m:ctrlPr>
                            </m:sSubPr>
                            <m:e>
                              <m:r>
                                <a:rPr lang="ru-RU" sz="1600" i="1">
                                  <a:latin typeface="Cambria Math" panose="02040503050406030204" pitchFamily="18" charset="0"/>
                                </a:rPr>
                                <m:t>𝑅</m:t>
                              </m:r>
                            </m:e>
                            <m:sub>
                              <m:r>
                                <a:rPr lang="ru-RU" sz="1600" i="0">
                                  <a:latin typeface="Cambria Math" panose="02040503050406030204" pitchFamily="18" charset="0"/>
                                </a:rPr>
                                <m:t>1</m:t>
                              </m:r>
                            </m:sub>
                          </m:sSub>
                        </m:den>
                      </m:f>
                      <m:r>
                        <a:rPr lang="en-US" sz="1600" b="0" i="1" smtClean="0">
                          <a:latin typeface="Cambria Math" panose="02040503050406030204" pitchFamily="18" charset="0"/>
                        </a:rPr>
                        <m:t>=</m:t>
                      </m:r>
                      <m:r>
                        <a:rPr lang="en-US" sz="1600">
                          <a:latin typeface="Cambria Math" panose="02040503050406030204" pitchFamily="18" charset="0"/>
                        </a:rPr>
                        <m:t>1+</m:t>
                      </m:r>
                      <m:f>
                        <m:fPr>
                          <m:ctrlPr>
                            <a:rPr lang="ru-RU" sz="1600" i="1">
                              <a:solidFill>
                                <a:srgbClr val="836967"/>
                              </a:solidFill>
                              <a:latin typeface="Cambria Math" panose="02040503050406030204" pitchFamily="18" charset="0"/>
                            </a:rPr>
                          </m:ctrlPr>
                        </m:fPr>
                        <m:num>
                          <m:r>
                            <a:rPr lang="ru-RU" sz="1600" b="0" i="1" smtClean="0">
                              <a:solidFill>
                                <a:srgbClr val="836967"/>
                              </a:solidFill>
                              <a:latin typeface="Cambria Math" panose="02040503050406030204" pitchFamily="18" charset="0"/>
                            </a:rPr>
                            <m:t>33</m:t>
                          </m:r>
                          <m:r>
                            <a:rPr lang="en-US" sz="1600" i="1">
                              <a:solidFill>
                                <a:srgbClr val="FF0000"/>
                              </a:solidFill>
                              <a:latin typeface="Cambria Math" panose="02040503050406030204" pitchFamily="18" charset="0"/>
                              <a:ea typeface="Times New Roman" panose="02020603050405020304" pitchFamily="18" charset="0"/>
                            </a:rPr>
                            <m:t>000</m:t>
                          </m:r>
                        </m:num>
                        <m:den>
                          <m:r>
                            <a:rPr lang="ru-RU" sz="1600" b="0" i="1" smtClean="0">
                              <a:latin typeface="Cambria Math" panose="02040503050406030204" pitchFamily="18" charset="0"/>
                              <a:ea typeface="Times New Roman" panose="02020603050405020304" pitchFamily="18" charset="0"/>
                            </a:rPr>
                            <m:t>11</m:t>
                          </m:r>
                          <m:r>
                            <a:rPr lang="en-US" sz="1600" i="1">
                              <a:solidFill>
                                <a:srgbClr val="FF0000"/>
                              </a:solidFill>
                              <a:latin typeface="Cambria Math" panose="02040503050406030204" pitchFamily="18" charset="0"/>
                              <a:ea typeface="Times New Roman" panose="02020603050405020304" pitchFamily="18" charset="0"/>
                            </a:rPr>
                            <m:t>000</m:t>
                          </m:r>
                        </m:den>
                      </m:f>
                      <m:r>
                        <a:rPr lang="en-US" sz="1600" b="0" i="0" smtClean="0">
                          <a:latin typeface="Cambria Math" panose="02040503050406030204" pitchFamily="18" charset="0"/>
                        </a:rPr>
                        <m:t>=</m:t>
                      </m:r>
                      <m:r>
                        <a:rPr lang="ru-RU" sz="1600" b="0" i="0" smtClean="0">
                          <a:latin typeface="Cambria Math" panose="02040503050406030204" pitchFamily="18" charset="0"/>
                        </a:rPr>
                        <m:t>4</m:t>
                      </m:r>
                    </m:oMath>
                  </m:oMathPara>
                </a14:m>
                <a:endParaRPr lang="en-US" sz="1600" b="0" dirty="0"/>
              </a:p>
              <a:p>
                <a:r>
                  <a:rPr lang="en-US" sz="1600" dirty="0"/>
                  <a:t>New </a:t>
                </a:r>
                <a14:m>
                  <m:oMath xmlns:m="http://schemas.openxmlformats.org/officeDocument/2006/math">
                    <m:sSub>
                      <m:sSubPr>
                        <m:ctrlPr>
                          <a:rPr lang="ru-RU" sz="1600" i="1" smtClean="0">
                            <a:solidFill>
                              <a:srgbClr val="FF0000"/>
                            </a:solidFill>
                            <a:latin typeface="Cambria Math" panose="02040503050406030204" pitchFamily="18" charset="0"/>
                            <a:ea typeface="Times New Roman" panose="02020603050405020304" pitchFamily="18" charset="0"/>
                          </a:rPr>
                        </m:ctrlPr>
                      </m:sSubPr>
                      <m:e>
                        <m:r>
                          <a:rPr lang="ru-RU" sz="1600" i="1">
                            <a:solidFill>
                              <a:srgbClr val="FF0000"/>
                            </a:solidFill>
                            <a:latin typeface="Cambria Math" panose="02040503050406030204" pitchFamily="18" charset="0"/>
                            <a:ea typeface="Times New Roman" panose="02020603050405020304" pitchFamily="18" charset="0"/>
                          </a:rPr>
                          <m:t>𝑅</m:t>
                        </m:r>
                      </m:e>
                      <m:sub>
                        <m:r>
                          <a:rPr lang="en-US" sz="1600" i="1">
                            <a:solidFill>
                              <a:srgbClr val="FF0000"/>
                            </a:solidFill>
                            <a:latin typeface="Cambria Math" panose="02040503050406030204" pitchFamily="18" charset="0"/>
                            <a:ea typeface="Times New Roman" panose="02020603050405020304" pitchFamily="18" charset="0"/>
                          </a:rPr>
                          <m:t>𝑓𝑏</m:t>
                        </m:r>
                      </m:sub>
                    </m:sSub>
                  </m:oMath>
                </a14:m>
                <a:r>
                  <a:rPr lang="en-US" sz="1600" dirty="0"/>
                  <a:t> or/and new </a:t>
                </a:r>
                <a14:m>
                  <m:oMath xmlns:m="http://schemas.openxmlformats.org/officeDocument/2006/math">
                    <m:sSub>
                      <m:sSubPr>
                        <m:ctrlPr>
                          <a:rPr lang="ru-RU" sz="1600" i="1" smtClean="0">
                            <a:solidFill>
                              <a:srgbClr val="FF0000"/>
                            </a:solidFill>
                            <a:latin typeface="Cambria Math" panose="02040503050406030204" pitchFamily="18" charset="0"/>
                            <a:ea typeface="Times New Roman" panose="02020603050405020304" pitchFamily="18" charset="0"/>
                          </a:rPr>
                        </m:ctrlPr>
                      </m:sSubPr>
                      <m:e>
                        <m:r>
                          <a:rPr lang="ru-RU" sz="1600" i="1">
                            <a:solidFill>
                              <a:srgbClr val="FF0000"/>
                            </a:solidFill>
                            <a:latin typeface="Cambria Math" panose="02040503050406030204" pitchFamily="18" charset="0"/>
                            <a:ea typeface="Times New Roman" panose="02020603050405020304" pitchFamily="18" charset="0"/>
                          </a:rPr>
                          <m:t>𝑅</m:t>
                        </m:r>
                      </m:e>
                      <m:sub>
                        <m:r>
                          <a:rPr lang="en-US" sz="1600" b="0" i="1" smtClean="0">
                            <a:solidFill>
                              <a:srgbClr val="FF0000"/>
                            </a:solidFill>
                            <a:latin typeface="Cambria Math" panose="02040503050406030204" pitchFamily="18" charset="0"/>
                            <a:ea typeface="Times New Roman" panose="02020603050405020304" pitchFamily="18" charset="0"/>
                          </a:rPr>
                          <m:t>1</m:t>
                        </m:r>
                      </m:sub>
                    </m:sSub>
                  </m:oMath>
                </a14:m>
                <a:r>
                  <a:rPr lang="en-US" sz="1600" dirty="0">
                    <a:solidFill>
                      <a:srgbClr val="FF0000"/>
                    </a:solidFill>
                  </a:rPr>
                  <a:t> </a:t>
                </a:r>
                <a:r>
                  <a:rPr lang="en-US" sz="1600" dirty="0"/>
                  <a:t>with tolerance parameter</a:t>
                </a:r>
                <a:r>
                  <a:rPr lang="ru-RU" sz="1600" dirty="0"/>
                  <a:t>:</a:t>
                </a:r>
              </a:p>
              <a:p>
                <a:endParaRPr lang="ru-RU" sz="1600" dirty="0"/>
              </a:p>
            </p:txBody>
          </p:sp>
        </mc:Choice>
        <mc:Fallback xmlns="">
          <p:sp>
            <p:nvSpPr>
              <p:cNvPr id="17" name="TextBox 16">
                <a:extLst>
                  <a:ext uri="{FF2B5EF4-FFF2-40B4-BE49-F238E27FC236}">
                    <a16:creationId xmlns:a16="http://schemas.microsoft.com/office/drawing/2014/main" id="{54CF483E-CA62-4943-9DAF-98AF2A2C6051}"/>
                  </a:ext>
                </a:extLst>
              </p:cNvPr>
              <p:cNvSpPr txBox="1">
                <a:spLocks noRot="1" noChangeAspect="1" noMove="1" noResize="1" noEditPoints="1" noAdjustHandles="1" noChangeArrowheads="1" noChangeShapeType="1" noTextEdit="1"/>
              </p:cNvSpPr>
              <p:nvPr/>
            </p:nvSpPr>
            <p:spPr>
              <a:xfrm>
                <a:off x="285472" y="2921422"/>
                <a:ext cx="4286527" cy="1359026"/>
              </a:xfrm>
              <a:prstGeom prst="rect">
                <a:avLst/>
              </a:prstGeom>
              <a:blipFill>
                <a:blip r:embed="rId2"/>
                <a:stretch>
                  <a:fillRect l="-853"/>
                </a:stretch>
              </a:blipFill>
            </p:spPr>
            <p:txBody>
              <a:bodyPr/>
              <a:lstStyle/>
              <a:p>
                <a:r>
                  <a:rPr lang="ru-RU">
                    <a:noFill/>
                  </a:rPr>
                  <a:t> </a:t>
                </a:r>
              </a:p>
            </p:txBody>
          </p:sp>
        </mc:Fallback>
      </mc:AlternateContent>
      <p:grpSp>
        <p:nvGrpSpPr>
          <p:cNvPr id="5" name="Группа 4">
            <a:extLst>
              <a:ext uri="{FF2B5EF4-FFF2-40B4-BE49-F238E27FC236}">
                <a16:creationId xmlns:a16="http://schemas.microsoft.com/office/drawing/2014/main" id="{0D7B7648-2902-4D75-95C3-2959211D0C33}"/>
              </a:ext>
            </a:extLst>
          </p:cNvPr>
          <p:cNvGrpSpPr/>
          <p:nvPr/>
        </p:nvGrpSpPr>
        <p:grpSpPr>
          <a:xfrm>
            <a:off x="285473" y="603224"/>
            <a:ext cx="4417100" cy="1967984"/>
            <a:chOff x="-312776" y="841891"/>
            <a:chExt cx="4417100" cy="1967984"/>
          </a:xfrm>
        </p:grpSpPr>
        <p:grpSp>
          <p:nvGrpSpPr>
            <p:cNvPr id="11" name="Группа 10">
              <a:extLst>
                <a:ext uri="{FF2B5EF4-FFF2-40B4-BE49-F238E27FC236}">
                  <a16:creationId xmlns:a16="http://schemas.microsoft.com/office/drawing/2014/main" id="{E0CFD916-205F-480C-B54A-4178E5396747}"/>
                </a:ext>
              </a:extLst>
            </p:cNvPr>
            <p:cNvGrpSpPr/>
            <p:nvPr/>
          </p:nvGrpSpPr>
          <p:grpSpPr>
            <a:xfrm>
              <a:off x="29769" y="841891"/>
              <a:ext cx="4074555" cy="1967984"/>
              <a:chOff x="5043923" y="1222891"/>
              <a:chExt cx="4030275" cy="1913570"/>
            </a:xfrm>
          </p:grpSpPr>
          <p:pic>
            <p:nvPicPr>
              <p:cNvPr id="13" name="Picture 3">
                <a:extLst>
                  <a:ext uri="{FF2B5EF4-FFF2-40B4-BE49-F238E27FC236}">
                    <a16:creationId xmlns:a16="http://schemas.microsoft.com/office/drawing/2014/main" id="{C4C09C66-3F55-48DE-AB29-2A79680A72A9}"/>
                  </a:ext>
                </a:extLst>
              </p:cNvPr>
              <p:cNvPicPr>
                <a:picLocks noChangeAspect="1"/>
              </p:cNvPicPr>
              <p:nvPr/>
            </p:nvPicPr>
            <p:blipFill>
              <a:blip r:embed="rId3"/>
              <a:stretch>
                <a:fillRect/>
              </a:stretch>
            </p:blipFill>
            <p:spPr>
              <a:xfrm>
                <a:off x="5043923" y="1222891"/>
                <a:ext cx="2779712" cy="191357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4C8A3C-BBC1-4848-BC73-04B394B38183}"/>
                      </a:ext>
                    </a:extLst>
                  </p:cNvPr>
                  <p:cNvSpPr txBox="1"/>
                  <p:nvPr/>
                </p:nvSpPr>
                <p:spPr>
                  <a:xfrm>
                    <a:off x="7045289" y="1374446"/>
                    <a:ext cx="2028909" cy="64959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sSub>
                                <m:sSubPr>
                                  <m:ctrlPr>
                                    <a:rPr lang="ru-RU" i="1">
                                      <a:solidFill>
                                        <a:srgbClr val="836967"/>
                                      </a:solidFill>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ru-RU">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0" smtClean="0">
                              <a:latin typeface="Cambria Math" panose="02040503050406030204" pitchFamily="18" charset="0"/>
                            </a:rPr>
                            <m:t>)</m:t>
                          </m:r>
                        </m:oMath>
                      </m:oMathPara>
                    </a14:m>
                    <a:endParaRPr lang="ru-RU" dirty="0"/>
                  </a:p>
                </p:txBody>
              </p:sp>
            </mc:Choice>
            <mc:Fallback xmlns="">
              <p:sp>
                <p:nvSpPr>
                  <p:cNvPr id="14" name="TextBox 13">
                    <a:extLst>
                      <a:ext uri="{FF2B5EF4-FFF2-40B4-BE49-F238E27FC236}">
                        <a16:creationId xmlns:a16="http://schemas.microsoft.com/office/drawing/2014/main" id="{194C8A3C-BBC1-4848-BC73-04B394B38183}"/>
                      </a:ext>
                    </a:extLst>
                  </p:cNvPr>
                  <p:cNvSpPr txBox="1">
                    <a:spLocks noRot="1" noChangeAspect="1" noMove="1" noResize="1" noEditPoints="1" noAdjustHandles="1" noChangeArrowheads="1" noChangeShapeType="1" noTextEdit="1"/>
                  </p:cNvSpPr>
                  <p:nvPr/>
                </p:nvSpPr>
                <p:spPr>
                  <a:xfrm>
                    <a:off x="7045289" y="1374446"/>
                    <a:ext cx="2028909" cy="649596"/>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EF987C-487B-4726-A99A-1F1A75381759}"/>
                      </a:ext>
                    </a:extLst>
                  </p:cNvPr>
                  <p:cNvSpPr txBox="1"/>
                  <p:nvPr/>
                </p:nvSpPr>
                <p:spPr>
                  <a:xfrm>
                    <a:off x="6178550" y="2463739"/>
                    <a:ext cx="702469" cy="391582"/>
                  </a:xfrm>
                  <a:prstGeom prst="rect">
                    <a:avLst/>
                  </a:prstGeom>
                  <a:solidFill>
                    <a:schemeClr val="bg1"/>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i="1">
                                  <a:latin typeface="Cambria Math" panose="02040503050406030204" pitchFamily="18" charset="0"/>
                                  <a:ea typeface="Times New Roman" panose="02020603050405020304" pitchFamily="18" charset="0"/>
                                </a:rPr>
                                <m:t>𝑓𝑏</m:t>
                              </m:r>
                            </m:sub>
                          </m:sSub>
                        </m:oMath>
                      </m:oMathPara>
                    </a14:m>
                    <a:endParaRPr lang="ru-RU" dirty="0"/>
                  </a:p>
                </p:txBody>
              </p:sp>
            </mc:Choice>
            <mc:Fallback xmlns="">
              <p:sp>
                <p:nvSpPr>
                  <p:cNvPr id="15" name="TextBox 14">
                    <a:extLst>
                      <a:ext uri="{FF2B5EF4-FFF2-40B4-BE49-F238E27FC236}">
                        <a16:creationId xmlns:a16="http://schemas.microsoft.com/office/drawing/2014/main" id="{58EF987C-487B-4726-A99A-1F1A75381759}"/>
                      </a:ext>
                    </a:extLst>
                  </p:cNvPr>
                  <p:cNvSpPr txBox="1">
                    <a:spLocks noRot="1" noChangeAspect="1" noMove="1" noResize="1" noEditPoints="1" noAdjustHandles="1" noChangeArrowheads="1" noChangeShapeType="1" noTextEdit="1"/>
                  </p:cNvSpPr>
                  <p:nvPr/>
                </p:nvSpPr>
                <p:spPr>
                  <a:xfrm>
                    <a:off x="6178550" y="2463739"/>
                    <a:ext cx="702469" cy="391582"/>
                  </a:xfrm>
                  <a:prstGeom prst="rect">
                    <a:avLst/>
                  </a:prstGeom>
                  <a:blipFill>
                    <a:blip r:embed="rId7"/>
                    <a:stretch>
                      <a:fillRect b="-7576"/>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3FC2F62-B4D4-4E56-B424-D4BA305AC213}"/>
                      </a:ext>
                    </a:extLst>
                  </p:cNvPr>
                  <p:cNvSpPr txBox="1"/>
                  <p:nvPr/>
                </p:nvSpPr>
                <p:spPr>
                  <a:xfrm>
                    <a:off x="5063306" y="2472368"/>
                    <a:ext cx="702469" cy="369332"/>
                  </a:xfrm>
                  <a:prstGeom prst="rect">
                    <a:avLst/>
                  </a:prstGeom>
                  <a:solidFill>
                    <a:schemeClr val="bg1"/>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b="0" i="1" smtClean="0">
                                  <a:latin typeface="Cambria Math" panose="02040503050406030204" pitchFamily="18" charset="0"/>
                                  <a:ea typeface="Times New Roman" panose="02020603050405020304" pitchFamily="18" charset="0"/>
                                </a:rPr>
                                <m:t>1</m:t>
                              </m:r>
                            </m:sub>
                          </m:sSub>
                        </m:oMath>
                      </m:oMathPara>
                    </a14:m>
                    <a:endParaRPr lang="ru-RU" dirty="0"/>
                  </a:p>
                </p:txBody>
              </p:sp>
            </mc:Choice>
            <mc:Fallback xmlns="">
              <p:sp>
                <p:nvSpPr>
                  <p:cNvPr id="16" name="TextBox 15">
                    <a:extLst>
                      <a:ext uri="{FF2B5EF4-FFF2-40B4-BE49-F238E27FC236}">
                        <a16:creationId xmlns:a16="http://schemas.microsoft.com/office/drawing/2014/main" id="{B3FC2F62-B4D4-4E56-B424-D4BA305AC213}"/>
                      </a:ext>
                    </a:extLst>
                  </p:cNvPr>
                  <p:cNvSpPr txBox="1">
                    <a:spLocks noRot="1" noChangeAspect="1" noMove="1" noResize="1" noEditPoints="1" noAdjustHandles="1" noChangeArrowheads="1" noChangeShapeType="1" noTextEdit="1"/>
                  </p:cNvSpPr>
                  <p:nvPr/>
                </p:nvSpPr>
                <p:spPr>
                  <a:xfrm>
                    <a:off x="5063306" y="2472368"/>
                    <a:ext cx="702469" cy="369332"/>
                  </a:xfrm>
                  <a:prstGeom prst="rect">
                    <a:avLst/>
                  </a:prstGeom>
                  <a:blipFill>
                    <a:blip r:embed="rId8"/>
                    <a:stretch>
                      <a:fillRect/>
                    </a:stretch>
                  </a:blipFill>
                  <a:ln>
                    <a:noFill/>
                  </a:ln>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2786F01-5330-48D1-8C7B-023EA8FA7383}"/>
                    </a:ext>
                  </a:extLst>
                </p:cNvPr>
                <p:cNvSpPr txBox="1"/>
                <p:nvPr/>
              </p:nvSpPr>
              <p:spPr>
                <a:xfrm>
                  <a:off x="-312776" y="1277637"/>
                  <a:ext cx="569985"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i="1">
                                <a:latin typeface="Cambria Math" panose="02040503050406030204" pitchFamily="18" charset="0"/>
                              </a:rPr>
                              <m:t>𝑡𝑒</m:t>
                            </m:r>
                            <m:r>
                              <a:rPr lang="en-US" sz="1800" b="0" i="1" smtClean="0">
                                <a:latin typeface="Cambria Math" panose="02040503050406030204" pitchFamily="18" charset="0"/>
                              </a:rPr>
                              <m:t>𝑠𝑡</m:t>
                            </m:r>
                          </m:sub>
                        </m:sSub>
                      </m:oMath>
                    </m:oMathPara>
                  </a14:m>
                  <a:endParaRPr lang="ru-RU" dirty="0"/>
                </a:p>
              </p:txBody>
            </p:sp>
          </mc:Choice>
          <mc:Fallback xmlns="">
            <p:sp>
              <p:nvSpPr>
                <p:cNvPr id="18" name="TextBox 17">
                  <a:extLst>
                    <a:ext uri="{FF2B5EF4-FFF2-40B4-BE49-F238E27FC236}">
                      <a16:creationId xmlns:a16="http://schemas.microsoft.com/office/drawing/2014/main" id="{F2786F01-5330-48D1-8C7B-023EA8FA7383}"/>
                    </a:ext>
                  </a:extLst>
                </p:cNvPr>
                <p:cNvSpPr txBox="1">
                  <a:spLocks noRot="1" noChangeAspect="1" noMove="1" noResize="1" noEditPoints="1" noAdjustHandles="1" noChangeArrowheads="1" noChangeShapeType="1" noTextEdit="1"/>
                </p:cNvSpPr>
                <p:nvPr/>
              </p:nvSpPr>
              <p:spPr>
                <a:xfrm>
                  <a:off x="-312776" y="1277637"/>
                  <a:ext cx="569985" cy="369332"/>
                </a:xfrm>
                <a:prstGeom prst="rect">
                  <a:avLst/>
                </a:prstGeom>
                <a:blipFill>
                  <a:blip r:embed="rId9"/>
                  <a:stretch>
                    <a:fillRect r="-3226"/>
                  </a:stretch>
                </a:blipFill>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7416CF-193C-3D7D-0B4A-55447585FB9F}"/>
                  </a:ext>
                </a:extLst>
              </p:cNvPr>
              <p:cNvSpPr txBox="1"/>
              <p:nvPr/>
            </p:nvSpPr>
            <p:spPr>
              <a:xfrm>
                <a:off x="4855029" y="568003"/>
                <a:ext cx="4038146" cy="4299767"/>
              </a:xfrm>
              <a:prstGeom prst="rect">
                <a:avLst/>
              </a:prstGeom>
              <a:noFill/>
            </p:spPr>
            <p:txBody>
              <a:bodyPr wrap="square">
                <a:spAutoFit/>
              </a:bodyPr>
              <a:lstStyle/>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Required gain of amplifier</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solidFill>
                              <a:schemeClr val="accent2">
                                <a:lumMod val="75000"/>
                              </a:schemeClr>
                            </a:solidFill>
                            <a:effectLst/>
                            <a:latin typeface="Cambria Math" panose="02040503050406030204" pitchFamily="18" charset="0"/>
                            <a:ea typeface="Times New Roman" panose="02020603050405020304" pitchFamily="18" charset="0"/>
                          </a:rPr>
                        </m:ctrlPr>
                      </m:sSubPr>
                      <m:e>
                        <m:r>
                          <a:rPr lang="en-US" sz="1100" b="0" i="1">
                            <a:solidFill>
                              <a:schemeClr val="accent2">
                                <a:lumMod val="75000"/>
                              </a:schemeClr>
                            </a:solidFill>
                            <a:effectLst/>
                            <a:latin typeface="Cambria Math" panose="02040503050406030204" pitchFamily="18" charset="0"/>
                            <a:ea typeface="Times New Roman" panose="02020603050405020304" pitchFamily="18" charset="0"/>
                          </a:rPr>
                          <m:t>𝐾</m:t>
                        </m:r>
                      </m:e>
                      <m:sub>
                        <m:r>
                          <a:rPr lang="en-US" sz="1100" b="0" i="1">
                            <a:solidFill>
                              <a:schemeClr val="accent2">
                                <a:lumMod val="75000"/>
                              </a:schemeClr>
                            </a:solidFill>
                            <a:effectLst/>
                            <a:latin typeface="Cambria Math" panose="02040503050406030204" pitchFamily="18" charset="0"/>
                            <a:ea typeface="Times New Roman" panose="02020603050405020304" pitchFamily="18" charset="0"/>
                          </a:rPr>
                          <m:t>𝑁𝐼</m:t>
                        </m:r>
                      </m:sub>
                    </m:sSub>
                    <m:r>
                      <a:rPr lang="ru-RU" sz="1100" b="0">
                        <a:effectLst/>
                        <a:latin typeface="Cambria Math" panose="02040503050406030204" pitchFamily="18" charset="0"/>
                        <a:ea typeface="Times New Roman" panose="02020603050405020304" pitchFamily="18" charset="0"/>
                      </a:rPr>
                      <m:t>=</m:t>
                    </m:r>
                  </m:oMath>
                </a14:m>
                <a:r>
                  <a:rPr lang="ru-RU"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Required tolerance: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effectLst/>
                            <a:latin typeface="Cambria Math" panose="02040503050406030204" pitchFamily="18" charset="0"/>
                          </a:rPr>
                        </m:ctrlPr>
                      </m:sSubPr>
                      <m:e>
                        <m:r>
                          <a:rPr lang="el-GR" sz="1100" b="0" i="1">
                            <a:latin typeface="Cambria Math" panose="02040503050406030204" pitchFamily="18" charset="0"/>
                            <a:ea typeface="Calibri" panose="020F0502020204030204" pitchFamily="34" charset="0"/>
                            <a:cs typeface="Times New Roman" panose="02020603050405020304" pitchFamily="18" charset="0"/>
                          </a:rPr>
                          <m:t>𝛥</m:t>
                        </m:r>
                        <m:r>
                          <a:rPr lang="en-US" sz="1100" b="0" i="1">
                            <a:latin typeface="Cambria Math" panose="02040503050406030204" pitchFamily="18" charset="0"/>
                            <a:ea typeface="Calibri" panose="020F0502020204030204" pitchFamily="34" charset="0"/>
                            <a:cs typeface="Times New Roman" panose="02020603050405020304" pitchFamily="18" charset="0"/>
                          </a:rPr>
                          <m:t>𝐾</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100" i="1">
                                <a:latin typeface="Cambria Math" panose="02040503050406030204" pitchFamily="18" charset="0"/>
                              </a:rPr>
                            </m:ctrlPr>
                          </m:sSubPr>
                          <m:e>
                            <m:r>
                              <a:rPr lang="en-US" sz="1100" b="0" i="1" smtClean="0">
                                <a:latin typeface="Cambria Math" panose="02040503050406030204" pitchFamily="18" charset="0"/>
                              </a:rPr>
                              <m:t>𝐼</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r>
                      <a:rPr lang="ru-RU" sz="1100" b="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ru-RU"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Operational Amplifier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Voltage source power supply</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ru-RU" sz="1100" b="0">
                        <a:effectLst/>
                        <a:latin typeface="Cambria Math" panose="02040503050406030204" pitchFamily="18" charset="0"/>
                        <a:ea typeface="Times New Roman" panose="02020603050405020304" pitchFamily="18" charset="0"/>
                      </a:rPr>
                      <m:t>=</m:t>
                    </m:r>
                    <m:r>
                      <a:rPr lang="en-US" sz="1100" b="0" i="0" smtClean="0">
                        <a:solidFill>
                          <a:srgbClr val="FF0000"/>
                        </a:solidFill>
                        <a:effectLst/>
                        <a:latin typeface="Cambria Math" panose="02040503050406030204" pitchFamily="18" charset="0"/>
                        <a:ea typeface="Times New Roman" panose="02020603050405020304" pitchFamily="18" charset="0"/>
                      </a:rPr>
                      <m:t>3</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en-US" sz="1100" b="0" i="0" smtClean="0">
                        <a:latin typeface="Cambria Math" panose="02040503050406030204" pitchFamily="18" charset="0"/>
                        <a:ea typeface="Times New Roman" panose="02020603050405020304" pitchFamily="18" charset="0"/>
                      </a:rPr>
                      <m:t>−</m:t>
                    </m:r>
                    <m:r>
                      <a:rPr lang="ru-RU" sz="1100" b="0">
                        <a:latin typeface="Cambria Math" panose="02040503050406030204" pitchFamily="18" charset="0"/>
                        <a:ea typeface="Times New Roman" panose="02020603050405020304" pitchFamily="18" charset="0"/>
                      </a:rPr>
                      <m:t>=</m:t>
                    </m:r>
                    <m:r>
                      <a:rPr lang="en-US" sz="1100" b="0" i="0" smtClean="0">
                        <a:solidFill>
                          <a:srgbClr val="FF0000"/>
                        </a:solidFill>
                        <a:latin typeface="Cambria Math" panose="02040503050406030204" pitchFamily="18" charset="0"/>
                        <a:ea typeface="Times New Roman" panose="02020603050405020304" pitchFamily="18" charset="0"/>
                      </a:rPr>
                      <m:t>3</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Frequency for time domain simulation</a:t>
                </a:r>
                <a:endParaRPr lang="en-US" sz="1100" b="1" i="1" dirty="0">
                  <a:latin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𝑡𝑒𝑠𝑡</m:t>
                        </m:r>
                        <m:r>
                          <a:rPr lang="en-US" sz="1100" b="0" i="1" smtClean="0">
                            <a:latin typeface="Cambria Math" panose="02040503050406030204" pitchFamily="18" charset="0"/>
                          </a:rPr>
                          <m:t>_1</m:t>
                        </m:r>
                      </m:sub>
                    </m:sSub>
                    <m:r>
                      <a:rPr lang="en-US" sz="1100" b="0" i="1" smtClean="0">
                        <a:latin typeface="Cambria Math" panose="02040503050406030204" pitchFamily="18" charset="0"/>
                      </a:rPr>
                      <m:t>=</m:t>
                    </m:r>
                    <m:r>
                      <a:rPr lang="en-US" sz="1100" b="0" i="1" smtClean="0">
                        <a:solidFill>
                          <a:srgbClr val="FF0000"/>
                        </a:solidFill>
                        <a:latin typeface="Cambria Math" panose="02040503050406030204" pitchFamily="18" charset="0"/>
                      </a:rPr>
                      <m:t>500</m:t>
                    </m:r>
                  </m:oMath>
                </a14:m>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2</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3</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100000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Test signal voltage magnitude</a:t>
                </a:r>
                <a:r>
                  <a:rPr lang="en-US" sz="1100" b="1" dirty="0">
                    <a:latin typeface="Times New Roman" panose="02020603050405020304" pitchFamily="18" charset="0"/>
                    <a:cs typeface="Times New Roman" panose="02020603050405020304" pitchFamily="18" charset="0"/>
                  </a:rPr>
                  <a:t> </a:t>
                </a:r>
                <a:endParaRPr lang="en-US" sz="1100" b="1" i="1" dirty="0">
                  <a:latin typeface="Times New Roman" panose="02020603050405020304" pitchFamily="18" charset="0"/>
                  <a:cs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𝑡𝑒𝑠</m:t>
                        </m:r>
                        <m:sSub>
                          <m:sSubPr>
                            <m:ctrlPr>
                              <a:rPr lang="en-US" sz="1100" i="1">
                                <a:latin typeface="Cambria Math" panose="02040503050406030204" pitchFamily="18" charset="0"/>
                              </a:rPr>
                            </m:ctrlPr>
                          </m:sSubPr>
                          <m:e>
                            <m:r>
                              <a:rPr lang="en-US" sz="1100" b="0" i="1">
                                <a:latin typeface="Cambria Math" panose="02040503050406030204" pitchFamily="18" charset="0"/>
                              </a:rPr>
                              <m:t>𝑡</m:t>
                            </m:r>
                          </m:e>
                          <m:sub>
                            <m:r>
                              <a:rPr lang="en-US" sz="1100" b="0" i="1" smtClean="0">
                                <a:latin typeface="Cambria Math" panose="02040503050406030204" pitchFamily="18" charset="0"/>
                              </a:rPr>
                              <m:t>𝐴𝐶</m:t>
                            </m:r>
                          </m:sub>
                        </m:sSub>
                      </m:sub>
                    </m:sSub>
                    <m:r>
                      <a:rPr lang="en-US" sz="1100" b="0" i="1">
                        <a:latin typeface="Cambria Math" panose="02040503050406030204" pitchFamily="18" charset="0"/>
                      </a:rPr>
                      <m:t>=</m:t>
                    </m:r>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m:t>
                        </m:r>
                        <m:r>
                          <a:rPr lang="en-US" sz="1100" b="0" i="1" smtClean="0">
                            <a:latin typeface="Cambria Math" panose="02040503050406030204" pitchFamily="18" charset="0"/>
                          </a:rPr>
                          <m:t>𝑠𝑡</m:t>
                        </m:r>
                      </m:sub>
                    </m:sSub>
                    <m:r>
                      <a:rPr lang="en-US" sz="1100" b="0" i="1">
                        <a:latin typeface="Cambria Math" panose="02040503050406030204" pitchFamily="18" charset="0"/>
                      </a:rPr>
                      <m:t>=</m:t>
                    </m:r>
                    <m:r>
                      <a:rPr lang="en-US" sz="1100" b="0" i="1" smtClean="0">
                        <a:solidFill>
                          <a:srgbClr val="FF0000"/>
                        </a:solidFill>
                        <a:latin typeface="Cambria Math" panose="02040503050406030204" pitchFamily="18" charset="0"/>
                      </a:rPr>
                      <m:t>0,5</m:t>
                    </m:r>
                    <m:r>
                      <a:rPr lang="en-US" sz="1100" b="0" i="1">
                        <a:solidFill>
                          <a:srgbClr val="FF0000"/>
                        </a:solidFill>
                        <a:latin typeface="Cambria Math" panose="02040503050406030204" pitchFamily="18" charset="0"/>
                      </a:rPr>
                      <m:t> </m:t>
                    </m:r>
                    <m:r>
                      <m:rPr>
                        <m:nor/>
                      </m:rPr>
                      <a:rPr lang="ru-RU"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m:t>	</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 (V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Resistor</a:t>
                </a: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 parameters</a:t>
                </a:r>
                <a:endParaRPr lang="en-US" sz="11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latin typeface="Cambria Math" panose="02040503050406030204" pitchFamily="18" charset="0"/>
                            <a:ea typeface="Times New Roman" panose="02020603050405020304" pitchFamily="18" charset="0"/>
                          </a:rPr>
                        </m:ctrlPr>
                      </m:sSubPr>
                      <m:e>
                        <m:r>
                          <a:rPr lang="ru-RU" sz="1100" b="0" i="1">
                            <a:latin typeface="Cambria Math" panose="02040503050406030204" pitchFamily="18" charset="0"/>
                            <a:ea typeface="Times New Roman" panose="02020603050405020304" pitchFamily="18" charset="0"/>
                          </a:rPr>
                          <m:t>𝑅</m:t>
                        </m:r>
                      </m:e>
                      <m:sub>
                        <m:r>
                          <a:rPr lang="en-US" sz="1100" b="0" i="1" smtClean="0">
                            <a:latin typeface="Cambria Math" panose="02040503050406030204" pitchFamily="18" charset="0"/>
                            <a:ea typeface="Times New Roman" panose="02020603050405020304" pitchFamily="18" charset="0"/>
                          </a:rPr>
                          <m:t>1</m:t>
                        </m:r>
                      </m:sub>
                    </m:sSub>
                    <m:r>
                      <a:rPr lang="en-US" sz="1100" b="0" i="1" smtClean="0">
                        <a:latin typeface="Cambria Math" panose="02040503050406030204" pitchFamily="18" charset="0"/>
                        <a:ea typeface="Times New Roman" panose="02020603050405020304" pitchFamily="18" charset="0"/>
                      </a:rPr>
                      <m:t>=</m:t>
                    </m:r>
                    <m:r>
                      <a:rPr lang="en-US" sz="1100" b="0" i="1" smtClean="0">
                        <a:solidFill>
                          <a:srgbClr val="FF0000"/>
                        </a:solidFill>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a:latin typeface="Cambria Math" panose="02040503050406030204" pitchFamily="18" charset="0"/>
                            <a:ea typeface="Times New Roman" panose="02020603050405020304" pitchFamily="18" charset="0"/>
                          </a:rPr>
                          <m:t>𝑓𝑏</m:t>
                        </m:r>
                      </m:sub>
                    </m:sSub>
                    <m:r>
                      <a:rPr lang="ru-RU" sz="1100" b="0" i="1">
                        <a:effectLst/>
                        <a:latin typeface="Cambria Math" panose="02040503050406030204" pitchFamily="18" charset="0"/>
                        <a:ea typeface="Times New Roman" panose="02020603050405020304" pitchFamily="18" charset="0"/>
                      </a:rPr>
                      <m:t>=</m:t>
                    </m:r>
                    <m:r>
                      <a:rPr lang="ru-RU" sz="1100" b="0" i="1" smtClean="0">
                        <a:solidFill>
                          <a:srgbClr val="FF0000"/>
                        </a:solidFill>
                        <a:effectLst/>
                        <a:latin typeface="Cambria Math" panose="02040503050406030204" pitchFamily="18" charset="0"/>
                        <a:ea typeface="Times New Roman" panose="02020603050405020304" pitchFamily="18" charset="0"/>
                      </a:rPr>
                      <m:t>1</m:t>
                    </m:r>
                    <m:r>
                      <a:rPr lang="en-US" sz="1100" b="0" i="1" smtClean="0">
                        <a:solidFill>
                          <a:srgbClr val="FF0000"/>
                        </a:solidFill>
                        <a:effectLst/>
                        <a:latin typeface="Cambria Math" panose="02040503050406030204" pitchFamily="18" charset="0"/>
                        <a:ea typeface="Times New Roman" panose="02020603050405020304" pitchFamily="18" charset="0"/>
                      </a:rPr>
                      <m:t>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smtClean="0">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3</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4</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ru-RU" sz="1100" b="0" i="1">
                            <a:effectLst/>
                            <a:latin typeface="Cambria Math" panose="02040503050406030204" pitchFamily="18" charset="0"/>
                            <a:ea typeface="Times New Roman" panose="02020603050405020304" pitchFamily="18" charset="0"/>
                          </a:rPr>
                          <m:t>𝐿</m:t>
                        </m:r>
                        <m:r>
                          <a:rPr lang="en-US" sz="1100" b="0" i="1" smtClean="0">
                            <a:effectLst/>
                            <a:latin typeface="Cambria Math" panose="02040503050406030204" pitchFamily="18" charset="0"/>
                            <a:ea typeface="Times New Roman" panose="02020603050405020304" pitchFamily="18" charset="0"/>
                          </a:rPr>
                          <m:t>𝑜𝑎𝑑</m:t>
                        </m:r>
                      </m:sub>
                    </m:sSub>
                    <m:r>
                      <a:rPr lang="ru-RU" sz="1100" b="0" i="1">
                        <a:effectLst/>
                        <a:latin typeface="Cambria Math" panose="02040503050406030204" pitchFamily="18" charset="0"/>
                        <a:ea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1 000 0000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(Ω)</a:t>
                </a:r>
              </a:p>
              <a:p>
                <a:pPr marL="342900" lvl="0" indent="-342900" algn="just">
                  <a:spcAft>
                    <a:spcPts val="600"/>
                  </a:spcAft>
                  <a:buFont typeface="Symbol" panose="05050102010706020507" pitchFamily="18" charset="2"/>
                  <a:buChar char=""/>
                  <a:tabLst>
                    <a:tab pos="5940425" algn="r"/>
                  </a:tabLst>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Amplifier scheme</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Non-Inverting amplifier</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AC7416CF-193C-3D7D-0B4A-55447585FB9F}"/>
                  </a:ext>
                </a:extLst>
              </p:cNvPr>
              <p:cNvSpPr txBox="1">
                <a:spLocks noRot="1" noChangeAspect="1" noMove="1" noResize="1" noEditPoints="1" noAdjustHandles="1" noChangeArrowheads="1" noChangeShapeType="1" noTextEdit="1"/>
              </p:cNvSpPr>
              <p:nvPr/>
            </p:nvSpPr>
            <p:spPr>
              <a:xfrm>
                <a:off x="4855029" y="568003"/>
                <a:ext cx="4038146" cy="4299767"/>
              </a:xfrm>
              <a:prstGeom prst="rect">
                <a:avLst/>
              </a:prstGeom>
              <a:blipFill>
                <a:blip r:embed="rId10"/>
                <a:stretch>
                  <a:fillRect t="-142" b="-142"/>
                </a:stretch>
              </a:blipFill>
            </p:spPr>
            <p:txBody>
              <a:bodyPr/>
              <a:lstStyle/>
              <a:p>
                <a:r>
                  <a:rPr lang="ru-RU">
                    <a:noFill/>
                  </a:rPr>
                  <a:t> </a:t>
                </a:r>
              </a:p>
            </p:txBody>
          </p:sp>
        </mc:Fallback>
      </mc:AlternateContent>
    </p:spTree>
    <p:extLst>
      <p:ext uri="{BB962C8B-B14F-4D97-AF65-F5344CB8AC3E}">
        <p14:creationId xmlns:p14="http://schemas.microsoft.com/office/powerpoint/2010/main" val="34460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Step 1: check of scheme gain</a:t>
            </a:r>
          </a:p>
        </p:txBody>
      </p:sp>
      <p:sp>
        <p:nvSpPr>
          <p:cNvPr id="7" name="TextBox 6">
            <a:extLst>
              <a:ext uri="{FF2B5EF4-FFF2-40B4-BE49-F238E27FC236}">
                <a16:creationId xmlns:a16="http://schemas.microsoft.com/office/drawing/2014/main" id="{826A67B8-CBE8-43B9-A3D3-0F2456CCE965}"/>
              </a:ext>
            </a:extLst>
          </p:cNvPr>
          <p:cNvSpPr txBox="1"/>
          <p:nvPr/>
        </p:nvSpPr>
        <p:spPr>
          <a:xfrm>
            <a:off x="4572000" y="555625"/>
            <a:ext cx="2890150" cy="369332"/>
          </a:xfrm>
          <a:prstGeom prst="rect">
            <a:avLst/>
          </a:prstGeom>
          <a:noFill/>
        </p:spPr>
        <p:txBody>
          <a:bodyPr wrap="none" rtlCol="0">
            <a:spAutoFit/>
          </a:bodyPr>
          <a:lstStyle/>
          <a:p>
            <a:r>
              <a:rPr lang="en-US" dirty="0"/>
              <a:t>Step 1: check of scheme gain</a:t>
            </a:r>
            <a:endParaRPr lang="ru-RU" dirty="0"/>
          </a:p>
        </p:txBody>
      </p:sp>
      <p:grpSp>
        <p:nvGrpSpPr>
          <p:cNvPr id="2" name="Группа 1">
            <a:extLst>
              <a:ext uri="{FF2B5EF4-FFF2-40B4-BE49-F238E27FC236}">
                <a16:creationId xmlns:a16="http://schemas.microsoft.com/office/drawing/2014/main" id="{C1D9D5A7-5E39-B0D4-0012-532D8017490B}"/>
              </a:ext>
            </a:extLst>
          </p:cNvPr>
          <p:cNvGrpSpPr/>
          <p:nvPr/>
        </p:nvGrpSpPr>
        <p:grpSpPr>
          <a:xfrm>
            <a:off x="4651898" y="911110"/>
            <a:ext cx="4166550" cy="1967984"/>
            <a:chOff x="-62226" y="841891"/>
            <a:chExt cx="4166550" cy="1967984"/>
          </a:xfrm>
        </p:grpSpPr>
        <p:grpSp>
          <p:nvGrpSpPr>
            <p:cNvPr id="3" name="Группа 2">
              <a:extLst>
                <a:ext uri="{FF2B5EF4-FFF2-40B4-BE49-F238E27FC236}">
                  <a16:creationId xmlns:a16="http://schemas.microsoft.com/office/drawing/2014/main" id="{D0C505D3-6CB8-4CD5-F9D8-0DFC4CE1CFAE}"/>
                </a:ext>
              </a:extLst>
            </p:cNvPr>
            <p:cNvGrpSpPr/>
            <p:nvPr/>
          </p:nvGrpSpPr>
          <p:grpSpPr>
            <a:xfrm>
              <a:off x="29769" y="841891"/>
              <a:ext cx="4074555" cy="1967984"/>
              <a:chOff x="5043923" y="1222891"/>
              <a:chExt cx="4030275" cy="1913570"/>
            </a:xfrm>
          </p:grpSpPr>
          <p:pic>
            <p:nvPicPr>
              <p:cNvPr id="6" name="Picture 3">
                <a:extLst>
                  <a:ext uri="{FF2B5EF4-FFF2-40B4-BE49-F238E27FC236}">
                    <a16:creationId xmlns:a16="http://schemas.microsoft.com/office/drawing/2014/main" id="{870FEE5D-28A9-DFED-41F9-759EEBE5F236}"/>
                  </a:ext>
                </a:extLst>
              </p:cNvPr>
              <p:cNvPicPr>
                <a:picLocks noChangeAspect="1"/>
              </p:cNvPicPr>
              <p:nvPr/>
            </p:nvPicPr>
            <p:blipFill>
              <a:blip r:embed="rId2"/>
              <a:stretch>
                <a:fillRect/>
              </a:stretch>
            </p:blipFill>
            <p:spPr>
              <a:xfrm>
                <a:off x="5043923" y="1222891"/>
                <a:ext cx="2779712" cy="19135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6B1549-1A02-9FC5-642B-2994D0ADAA18}"/>
                      </a:ext>
                    </a:extLst>
                  </p:cNvPr>
                  <p:cNvSpPr txBox="1"/>
                  <p:nvPr/>
                </p:nvSpPr>
                <p:spPr>
                  <a:xfrm>
                    <a:off x="7045289" y="1374446"/>
                    <a:ext cx="2028909" cy="64959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sSub>
                                <m:sSubPr>
                                  <m:ctrlPr>
                                    <a:rPr lang="ru-RU" i="1">
                                      <a:solidFill>
                                        <a:srgbClr val="836967"/>
                                      </a:solidFill>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ru-RU">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0" smtClean="0">
                              <a:latin typeface="Cambria Math" panose="02040503050406030204" pitchFamily="18" charset="0"/>
                            </a:rPr>
                            <m:t>)</m:t>
                          </m:r>
                        </m:oMath>
                      </m:oMathPara>
                    </a14:m>
                    <a:endParaRPr lang="ru-RU" dirty="0"/>
                  </a:p>
                </p:txBody>
              </p:sp>
            </mc:Choice>
            <mc:Fallback xmlns="">
              <p:sp>
                <p:nvSpPr>
                  <p:cNvPr id="14" name="TextBox 13">
                    <a:extLst>
                      <a:ext uri="{FF2B5EF4-FFF2-40B4-BE49-F238E27FC236}">
                        <a16:creationId xmlns:a16="http://schemas.microsoft.com/office/drawing/2014/main" id="{194C8A3C-BBC1-4848-BC73-04B394B38183}"/>
                      </a:ext>
                    </a:extLst>
                  </p:cNvPr>
                  <p:cNvSpPr txBox="1">
                    <a:spLocks noRot="1" noChangeAspect="1" noMove="1" noResize="1" noEditPoints="1" noAdjustHandles="1" noChangeArrowheads="1" noChangeShapeType="1" noTextEdit="1"/>
                  </p:cNvSpPr>
                  <p:nvPr/>
                </p:nvSpPr>
                <p:spPr>
                  <a:xfrm>
                    <a:off x="7045289" y="1374446"/>
                    <a:ext cx="2028909" cy="649596"/>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56A632-6FFA-7B40-B0AF-6BA25D2F5BCC}"/>
                      </a:ext>
                    </a:extLst>
                  </p:cNvPr>
                  <p:cNvSpPr txBox="1"/>
                  <p:nvPr/>
                </p:nvSpPr>
                <p:spPr>
                  <a:xfrm>
                    <a:off x="5896757" y="2478339"/>
                    <a:ext cx="702469" cy="391582"/>
                  </a:xfrm>
                  <a:prstGeom prst="rect">
                    <a:avLst/>
                  </a:prstGeom>
                  <a:solidFill>
                    <a:schemeClr val="bg1"/>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i="1">
                                  <a:latin typeface="Cambria Math" panose="02040503050406030204" pitchFamily="18" charset="0"/>
                                  <a:ea typeface="Times New Roman" panose="02020603050405020304" pitchFamily="18" charset="0"/>
                                </a:rPr>
                                <m:t>𝑓𝑏</m:t>
                              </m:r>
                            </m:sub>
                          </m:sSub>
                        </m:oMath>
                      </m:oMathPara>
                    </a14:m>
                    <a:endParaRPr lang="ru-RU" dirty="0"/>
                  </a:p>
                </p:txBody>
              </p:sp>
            </mc:Choice>
            <mc:Fallback xmlns="">
              <p:sp>
                <p:nvSpPr>
                  <p:cNvPr id="10" name="TextBox 9">
                    <a:extLst>
                      <a:ext uri="{FF2B5EF4-FFF2-40B4-BE49-F238E27FC236}">
                        <a16:creationId xmlns:a16="http://schemas.microsoft.com/office/drawing/2014/main" id="{0456A632-6FFA-7B40-B0AF-6BA25D2F5BCC}"/>
                      </a:ext>
                    </a:extLst>
                  </p:cNvPr>
                  <p:cNvSpPr txBox="1">
                    <a:spLocks noRot="1" noChangeAspect="1" noMove="1" noResize="1" noEditPoints="1" noAdjustHandles="1" noChangeArrowheads="1" noChangeShapeType="1" noTextEdit="1"/>
                  </p:cNvSpPr>
                  <p:nvPr/>
                </p:nvSpPr>
                <p:spPr>
                  <a:xfrm>
                    <a:off x="5896757" y="2478339"/>
                    <a:ext cx="702469" cy="391582"/>
                  </a:xfrm>
                  <a:prstGeom prst="rect">
                    <a:avLst/>
                  </a:prstGeom>
                  <a:blipFill>
                    <a:blip r:embed="rId7"/>
                    <a:stretch>
                      <a:fillRect b="-7576"/>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D73E42-F7BB-1100-2FAF-A710F4546C9D}"/>
                      </a:ext>
                    </a:extLst>
                  </p:cNvPr>
                  <p:cNvSpPr txBox="1"/>
                  <p:nvPr/>
                </p:nvSpPr>
                <p:spPr>
                  <a:xfrm>
                    <a:off x="5043923" y="2500590"/>
                    <a:ext cx="441449" cy="369332"/>
                  </a:xfrm>
                  <a:prstGeom prst="rect">
                    <a:avLst/>
                  </a:prstGeom>
                  <a:solidFill>
                    <a:schemeClr val="bg1"/>
                  </a:solidFill>
                  <a:ln>
                    <a:noFill/>
                  </a:ln>
                </p:spPr>
                <p:txBody>
                  <a:bodyPr wrap="square">
                    <a:spAutoFit/>
                  </a:bodyPr>
                  <a:lstStyle/>
                  <a:p>
                    <a:pPr/>
                    <a14:m>
                      <m:oMathPara xmlns:m="http://schemas.openxmlformats.org/officeDocument/2006/math">
                        <m:oMathParaPr>
                          <m:jc m:val="right"/>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b="0" i="1" smtClean="0">
                                  <a:latin typeface="Cambria Math" panose="02040503050406030204" pitchFamily="18" charset="0"/>
                                  <a:ea typeface="Times New Roman" panose="02020603050405020304" pitchFamily="18" charset="0"/>
                                </a:rPr>
                                <m:t>1</m:t>
                              </m:r>
                            </m:sub>
                          </m:sSub>
                        </m:oMath>
                      </m:oMathPara>
                    </a14:m>
                    <a:endParaRPr lang="ru-RU" dirty="0"/>
                  </a:p>
                </p:txBody>
              </p:sp>
            </mc:Choice>
            <mc:Fallback xmlns="">
              <p:sp>
                <p:nvSpPr>
                  <p:cNvPr id="11" name="TextBox 10">
                    <a:extLst>
                      <a:ext uri="{FF2B5EF4-FFF2-40B4-BE49-F238E27FC236}">
                        <a16:creationId xmlns:a16="http://schemas.microsoft.com/office/drawing/2014/main" id="{09D73E42-F7BB-1100-2FAF-A710F4546C9D}"/>
                      </a:ext>
                    </a:extLst>
                  </p:cNvPr>
                  <p:cNvSpPr txBox="1">
                    <a:spLocks noRot="1" noChangeAspect="1" noMove="1" noResize="1" noEditPoints="1" noAdjustHandles="1" noChangeArrowheads="1" noChangeShapeType="1" noTextEdit="1"/>
                  </p:cNvSpPr>
                  <p:nvPr/>
                </p:nvSpPr>
                <p:spPr>
                  <a:xfrm>
                    <a:off x="5043923" y="2500590"/>
                    <a:ext cx="441449" cy="369332"/>
                  </a:xfrm>
                  <a:prstGeom prst="rect">
                    <a:avLst/>
                  </a:prstGeom>
                  <a:blipFill>
                    <a:blip r:embed="rId8"/>
                    <a:stretch>
                      <a:fillRect/>
                    </a:stretch>
                  </a:blipFill>
                  <a:ln>
                    <a:noFill/>
                  </a:ln>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3BA1B8-A8FC-80F4-9D85-4FFC70B9C019}"/>
                    </a:ext>
                  </a:extLst>
                </p:cNvPr>
                <p:cNvSpPr txBox="1"/>
                <p:nvPr/>
              </p:nvSpPr>
              <p:spPr>
                <a:xfrm>
                  <a:off x="-62226" y="845834"/>
                  <a:ext cx="569985"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i="1">
                                <a:latin typeface="Cambria Math" panose="02040503050406030204" pitchFamily="18" charset="0"/>
                              </a:rPr>
                              <m:t>𝑡𝑒</m:t>
                            </m:r>
                            <m:r>
                              <a:rPr lang="en-US" sz="1800" b="0" i="1" smtClean="0">
                                <a:latin typeface="Cambria Math" panose="02040503050406030204" pitchFamily="18" charset="0"/>
                              </a:rPr>
                              <m:t>𝑠𝑡</m:t>
                            </m:r>
                          </m:sub>
                        </m:sSub>
                      </m:oMath>
                    </m:oMathPara>
                  </a14:m>
                  <a:endParaRPr lang="ru-RU" dirty="0"/>
                </a:p>
              </p:txBody>
            </p:sp>
          </mc:Choice>
          <mc:Fallback xmlns="">
            <p:sp>
              <p:nvSpPr>
                <p:cNvPr id="5" name="TextBox 4">
                  <a:extLst>
                    <a:ext uri="{FF2B5EF4-FFF2-40B4-BE49-F238E27FC236}">
                      <a16:creationId xmlns:a16="http://schemas.microsoft.com/office/drawing/2014/main" id="{1B3BA1B8-A8FC-80F4-9D85-4FFC70B9C019}"/>
                    </a:ext>
                  </a:extLst>
                </p:cNvPr>
                <p:cNvSpPr txBox="1">
                  <a:spLocks noRot="1" noChangeAspect="1" noMove="1" noResize="1" noEditPoints="1" noAdjustHandles="1" noChangeArrowheads="1" noChangeShapeType="1" noTextEdit="1"/>
                </p:cNvSpPr>
                <p:nvPr/>
              </p:nvSpPr>
              <p:spPr>
                <a:xfrm>
                  <a:off x="-62226" y="845834"/>
                  <a:ext cx="569985" cy="369332"/>
                </a:xfrm>
                <a:prstGeom prst="rect">
                  <a:avLst/>
                </a:prstGeom>
                <a:blipFill>
                  <a:blip r:embed="rId9"/>
                  <a:stretch>
                    <a:fillRect r="-2128"/>
                  </a:stretch>
                </a:blipFill>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A566DF-45DA-659E-B496-17BAEF74DB9C}"/>
                  </a:ext>
                </a:extLst>
              </p:cNvPr>
              <p:cNvSpPr txBox="1"/>
              <p:nvPr/>
            </p:nvSpPr>
            <p:spPr>
              <a:xfrm>
                <a:off x="72007" y="555625"/>
                <a:ext cx="4116089" cy="3884205"/>
              </a:xfrm>
              <a:prstGeom prst="rect">
                <a:avLst/>
              </a:prstGeom>
              <a:noFill/>
            </p:spPr>
            <p:txBody>
              <a:bodyPr wrap="square">
                <a:spAutoFit/>
              </a:bodyPr>
              <a:lstStyle/>
              <a:p>
                <a:r>
                  <a:rPr lang="en-US" sz="1400" dirty="0"/>
                  <a:t>New </a:t>
                </a:r>
                <a14:m>
                  <m:oMath xmlns:m="http://schemas.openxmlformats.org/officeDocument/2006/math">
                    <m:sSub>
                      <m:sSubPr>
                        <m:ctrlPr>
                          <a:rPr lang="ru-RU" sz="1400" i="1">
                            <a:latin typeface="Cambria Math" panose="02040503050406030204" pitchFamily="18" charset="0"/>
                            <a:ea typeface="Times New Roman" panose="02020603050405020304" pitchFamily="18" charset="0"/>
                          </a:rPr>
                        </m:ctrlPr>
                      </m:sSubPr>
                      <m:e>
                        <m:r>
                          <a:rPr lang="ru-RU" sz="1400" i="1">
                            <a:latin typeface="Cambria Math" panose="02040503050406030204" pitchFamily="18" charset="0"/>
                            <a:ea typeface="Times New Roman" panose="02020603050405020304" pitchFamily="18" charset="0"/>
                          </a:rPr>
                          <m:t>𝑅</m:t>
                        </m:r>
                      </m:e>
                      <m:sub>
                        <m:r>
                          <a:rPr lang="en-US" sz="1400" i="1">
                            <a:latin typeface="Cambria Math" panose="02040503050406030204" pitchFamily="18" charset="0"/>
                            <a:ea typeface="Times New Roman" panose="02020603050405020304" pitchFamily="18" charset="0"/>
                          </a:rPr>
                          <m:t>𝑓𝑏</m:t>
                        </m:r>
                      </m:sub>
                    </m:sSub>
                  </m:oMath>
                </a14:m>
                <a:r>
                  <a:rPr lang="en-US" sz="1400" dirty="0"/>
                  <a:t> or/and new </a:t>
                </a:r>
                <a14:m>
                  <m:oMath xmlns:m="http://schemas.openxmlformats.org/officeDocument/2006/math">
                    <m:sSub>
                      <m:sSubPr>
                        <m:ctrlPr>
                          <a:rPr lang="ru-RU" sz="1400" i="1">
                            <a:latin typeface="Cambria Math" panose="02040503050406030204" pitchFamily="18" charset="0"/>
                            <a:ea typeface="Times New Roman" panose="02020603050405020304" pitchFamily="18" charset="0"/>
                          </a:rPr>
                        </m:ctrlPr>
                      </m:sSubPr>
                      <m:e>
                        <m:r>
                          <a:rPr lang="ru-RU" sz="1400" i="1">
                            <a:latin typeface="Cambria Math" panose="02040503050406030204" pitchFamily="18" charset="0"/>
                            <a:ea typeface="Times New Roman" panose="02020603050405020304" pitchFamily="18" charset="0"/>
                          </a:rPr>
                          <m:t>𝑅</m:t>
                        </m:r>
                      </m:e>
                      <m:sub>
                        <m:r>
                          <a:rPr lang="en-US" sz="1400" i="1">
                            <a:latin typeface="Cambria Math" panose="02040503050406030204" pitchFamily="18" charset="0"/>
                            <a:ea typeface="Times New Roman" panose="02020603050405020304" pitchFamily="18" charset="0"/>
                          </a:rPr>
                          <m:t>1</m:t>
                        </m:r>
                      </m:sub>
                    </m:sSub>
                    <m:r>
                      <a:rPr lang="en-US" sz="1400">
                        <a:latin typeface="Cambria Math" panose="02040503050406030204" pitchFamily="18" charset="0"/>
                        <a:ea typeface="Times New Roman" panose="02020603050405020304" pitchFamily="18" charset="0"/>
                      </a:rPr>
                      <m:t>:</m:t>
                    </m:r>
                  </m:oMath>
                </a14:m>
                <a:endParaRPr lang="ru-RU" sz="1400" dirty="0"/>
              </a:p>
              <a:p>
                <a:pPr/>
                <a14:m>
                  <m:oMathPara xmlns:m="http://schemas.openxmlformats.org/officeDocument/2006/math">
                    <m:oMathParaPr>
                      <m:jc m:val="left"/>
                    </m:oMathParaPr>
                    <m:oMath xmlns:m="http://schemas.openxmlformats.org/officeDocument/2006/math">
                      <m:sSub>
                        <m:sSubPr>
                          <m:ctrlPr>
                            <a:rPr lang="ru-RU" sz="1400" i="1">
                              <a:solidFill>
                                <a:srgbClr val="836967"/>
                              </a:solidFill>
                              <a:latin typeface="Cambria Math" panose="02040503050406030204" pitchFamily="18" charset="0"/>
                            </a:rPr>
                          </m:ctrlPr>
                        </m:sSubPr>
                        <m:e>
                          <m:r>
                            <a:rPr lang="ru-RU" sz="1400" i="1">
                              <a:latin typeface="Cambria Math" panose="02040503050406030204" pitchFamily="18" charset="0"/>
                            </a:rPr>
                            <m:t>𝐾</m:t>
                          </m:r>
                        </m:e>
                        <m:sub>
                          <m:r>
                            <a:rPr lang="ru-RU" sz="1400" i="1">
                              <a:latin typeface="Cambria Math" panose="02040503050406030204" pitchFamily="18" charset="0"/>
                            </a:rPr>
                            <m:t>𝑁𝐼</m:t>
                          </m:r>
                        </m:sub>
                      </m:sSub>
                      <m:r>
                        <a:rPr lang="ru-RU" sz="1400">
                          <a:latin typeface="Cambria Math" panose="02040503050406030204" pitchFamily="18" charset="0"/>
                        </a:rPr>
                        <m:t>=</m:t>
                      </m:r>
                      <m:r>
                        <a:rPr lang="en-US" sz="1400">
                          <a:latin typeface="Cambria Math" panose="02040503050406030204" pitchFamily="18" charset="0"/>
                        </a:rPr>
                        <m:t>1+</m:t>
                      </m:r>
                      <m:f>
                        <m:fPr>
                          <m:ctrlPr>
                            <a:rPr lang="ru-RU" sz="1400" i="1">
                              <a:solidFill>
                                <a:srgbClr val="836967"/>
                              </a:solidFill>
                              <a:latin typeface="Cambria Math" panose="02040503050406030204" pitchFamily="18" charset="0"/>
                            </a:rPr>
                          </m:ctrlPr>
                        </m:fPr>
                        <m:num>
                          <m:sSub>
                            <m:sSubPr>
                              <m:ctrlPr>
                                <a:rPr lang="ru-RU" sz="1400" i="1">
                                  <a:latin typeface="Cambria Math" panose="02040503050406030204" pitchFamily="18" charset="0"/>
                                  <a:ea typeface="Times New Roman" panose="02020603050405020304" pitchFamily="18" charset="0"/>
                                </a:rPr>
                              </m:ctrlPr>
                            </m:sSubPr>
                            <m:e>
                              <m:r>
                                <a:rPr lang="ru-RU" sz="1400" i="1">
                                  <a:latin typeface="Cambria Math" panose="02040503050406030204" pitchFamily="18" charset="0"/>
                                  <a:ea typeface="Times New Roman" panose="02020603050405020304" pitchFamily="18" charset="0"/>
                                </a:rPr>
                                <m:t>𝑅</m:t>
                              </m:r>
                            </m:e>
                            <m:sub>
                              <m:r>
                                <a:rPr lang="en-US" sz="1400" i="1">
                                  <a:latin typeface="Cambria Math" panose="02040503050406030204" pitchFamily="18" charset="0"/>
                                  <a:ea typeface="Times New Roman" panose="02020603050405020304" pitchFamily="18" charset="0"/>
                                </a:rPr>
                                <m:t>𝑓𝑏</m:t>
                              </m:r>
                            </m:sub>
                          </m:sSub>
                        </m:num>
                        <m:den>
                          <m:sSub>
                            <m:sSubPr>
                              <m:ctrlPr>
                                <a:rPr lang="ru-RU" sz="1400" i="1">
                                  <a:solidFill>
                                    <a:srgbClr val="836967"/>
                                  </a:solidFill>
                                  <a:latin typeface="Cambria Math" panose="02040503050406030204" pitchFamily="18" charset="0"/>
                                </a:rPr>
                              </m:ctrlPr>
                            </m:sSubPr>
                            <m:e>
                              <m:r>
                                <a:rPr lang="ru-RU" sz="1400" i="1">
                                  <a:latin typeface="Cambria Math" panose="02040503050406030204" pitchFamily="18" charset="0"/>
                                </a:rPr>
                                <m:t>𝑅</m:t>
                              </m:r>
                            </m:e>
                            <m:sub>
                              <m:r>
                                <a:rPr lang="ru-RU" sz="1400">
                                  <a:latin typeface="Cambria Math" panose="02040503050406030204" pitchFamily="18" charset="0"/>
                                </a:rPr>
                                <m:t>1</m:t>
                              </m:r>
                            </m:sub>
                          </m:sSub>
                        </m:den>
                      </m:f>
                      <m:r>
                        <a:rPr lang="en-US" sz="1400" i="1">
                          <a:latin typeface="Cambria Math" panose="02040503050406030204" pitchFamily="18" charset="0"/>
                        </a:rPr>
                        <m:t>=</m:t>
                      </m:r>
                      <m:r>
                        <a:rPr lang="en-US" sz="1400">
                          <a:latin typeface="Cambria Math" panose="02040503050406030204" pitchFamily="18" charset="0"/>
                        </a:rPr>
                        <m:t>1+</m:t>
                      </m:r>
                      <m:f>
                        <m:fPr>
                          <m:ctrlPr>
                            <a:rPr lang="ru-RU" sz="1400" i="1">
                              <a:solidFill>
                                <a:srgbClr val="836967"/>
                              </a:solidFill>
                              <a:latin typeface="Cambria Math" panose="02040503050406030204" pitchFamily="18" charset="0"/>
                            </a:rPr>
                          </m:ctrlPr>
                        </m:fPr>
                        <m:num>
                          <m:r>
                            <a:rPr lang="ru-RU" sz="1400" i="1">
                              <a:solidFill>
                                <a:srgbClr val="836967"/>
                              </a:solidFill>
                              <a:latin typeface="Cambria Math" panose="02040503050406030204" pitchFamily="18" charset="0"/>
                            </a:rPr>
                            <m:t>33</m:t>
                          </m:r>
                          <m:r>
                            <a:rPr lang="en-US" sz="1400" i="1">
                              <a:solidFill>
                                <a:srgbClr val="FF0000"/>
                              </a:solidFill>
                              <a:latin typeface="Cambria Math" panose="02040503050406030204" pitchFamily="18" charset="0"/>
                              <a:ea typeface="Times New Roman" panose="02020603050405020304" pitchFamily="18" charset="0"/>
                            </a:rPr>
                            <m:t>000</m:t>
                          </m:r>
                        </m:num>
                        <m:den>
                          <m:r>
                            <a:rPr lang="ru-RU" sz="1400" i="1">
                              <a:latin typeface="Cambria Math" panose="02040503050406030204" pitchFamily="18" charset="0"/>
                              <a:ea typeface="Times New Roman" panose="02020603050405020304" pitchFamily="18" charset="0"/>
                            </a:rPr>
                            <m:t>11</m:t>
                          </m:r>
                          <m:r>
                            <a:rPr lang="en-US" sz="1400" i="1">
                              <a:solidFill>
                                <a:srgbClr val="FF0000"/>
                              </a:solidFill>
                              <a:latin typeface="Cambria Math" panose="02040503050406030204" pitchFamily="18" charset="0"/>
                              <a:ea typeface="Times New Roman" panose="02020603050405020304" pitchFamily="18" charset="0"/>
                            </a:rPr>
                            <m:t>000</m:t>
                          </m:r>
                        </m:den>
                      </m:f>
                      <m:r>
                        <a:rPr lang="en-US" sz="1400">
                          <a:latin typeface="Cambria Math" panose="02040503050406030204" pitchFamily="18" charset="0"/>
                        </a:rPr>
                        <m:t>=</m:t>
                      </m:r>
                      <m:r>
                        <a:rPr lang="ru-RU" sz="1400">
                          <a:latin typeface="Cambria Math" panose="02040503050406030204" pitchFamily="18" charset="0"/>
                        </a:rPr>
                        <m:t>4</m:t>
                      </m:r>
                    </m:oMath>
                  </m:oMathPara>
                </a14:m>
                <a:endParaRPr lang="ru-RU" sz="1400" dirty="0"/>
              </a:p>
              <a:p>
                <a:r>
                  <a:rPr lang="en-US" sz="1400" dirty="0"/>
                  <a:t>New </a:t>
                </a:r>
                <a14:m>
                  <m:oMath xmlns:m="http://schemas.openxmlformats.org/officeDocument/2006/math">
                    <m:sSub>
                      <m:sSubPr>
                        <m:ctrlPr>
                          <a:rPr lang="ru-RU" sz="1400" i="1" smtClean="0">
                            <a:solidFill>
                              <a:srgbClr val="FF0000"/>
                            </a:solidFill>
                            <a:latin typeface="Cambria Math" panose="02040503050406030204" pitchFamily="18" charset="0"/>
                            <a:ea typeface="Times New Roman" panose="02020603050405020304" pitchFamily="18" charset="0"/>
                          </a:rPr>
                        </m:ctrlPr>
                      </m:sSubPr>
                      <m:e>
                        <m:r>
                          <a:rPr lang="ru-RU" sz="1400" i="1">
                            <a:solidFill>
                              <a:srgbClr val="FF0000"/>
                            </a:solidFill>
                            <a:latin typeface="Cambria Math" panose="02040503050406030204" pitchFamily="18" charset="0"/>
                            <a:ea typeface="Times New Roman" panose="02020603050405020304" pitchFamily="18" charset="0"/>
                          </a:rPr>
                          <m:t>𝑅</m:t>
                        </m:r>
                      </m:e>
                      <m:sub>
                        <m:r>
                          <a:rPr lang="en-US" sz="1400" i="1">
                            <a:solidFill>
                              <a:srgbClr val="FF0000"/>
                            </a:solidFill>
                            <a:latin typeface="Cambria Math" panose="02040503050406030204" pitchFamily="18" charset="0"/>
                            <a:ea typeface="Times New Roman" panose="02020603050405020304" pitchFamily="18" charset="0"/>
                          </a:rPr>
                          <m:t>𝑓𝑏</m:t>
                        </m:r>
                      </m:sub>
                    </m:sSub>
                  </m:oMath>
                </a14:m>
                <a:r>
                  <a:rPr lang="en-US" sz="1400" dirty="0"/>
                  <a:t> or/and new </a:t>
                </a:r>
                <a14:m>
                  <m:oMath xmlns:m="http://schemas.openxmlformats.org/officeDocument/2006/math">
                    <m:sSub>
                      <m:sSubPr>
                        <m:ctrlPr>
                          <a:rPr lang="ru-RU" sz="1400" i="1" smtClean="0">
                            <a:solidFill>
                              <a:srgbClr val="FF0000"/>
                            </a:solidFill>
                            <a:latin typeface="Cambria Math" panose="02040503050406030204" pitchFamily="18" charset="0"/>
                            <a:ea typeface="Times New Roman" panose="02020603050405020304" pitchFamily="18" charset="0"/>
                          </a:rPr>
                        </m:ctrlPr>
                      </m:sSubPr>
                      <m:e>
                        <m:r>
                          <a:rPr lang="ru-RU" sz="1400" i="1">
                            <a:solidFill>
                              <a:srgbClr val="FF0000"/>
                            </a:solidFill>
                            <a:latin typeface="Cambria Math" panose="02040503050406030204" pitchFamily="18" charset="0"/>
                            <a:ea typeface="Times New Roman" panose="02020603050405020304" pitchFamily="18" charset="0"/>
                          </a:rPr>
                          <m:t>𝑅</m:t>
                        </m:r>
                      </m:e>
                      <m:sub>
                        <m:r>
                          <a:rPr lang="en-US" sz="1400" b="0" i="1" smtClean="0">
                            <a:solidFill>
                              <a:srgbClr val="FF0000"/>
                            </a:solidFill>
                            <a:latin typeface="Cambria Math" panose="02040503050406030204" pitchFamily="18" charset="0"/>
                            <a:ea typeface="Times New Roman" panose="02020603050405020304" pitchFamily="18" charset="0"/>
                          </a:rPr>
                          <m:t>1</m:t>
                        </m:r>
                      </m:sub>
                    </m:sSub>
                  </m:oMath>
                </a14:m>
                <a:r>
                  <a:rPr lang="en-US" sz="1400" dirty="0">
                    <a:solidFill>
                      <a:srgbClr val="FF0000"/>
                    </a:solidFill>
                  </a:rPr>
                  <a:t> </a:t>
                </a:r>
                <a:r>
                  <a:rPr lang="en-US" sz="1400" dirty="0"/>
                  <a:t>with tolerance parameter</a:t>
                </a:r>
                <a:r>
                  <a:rPr lang="ru-RU" sz="1400" dirty="0"/>
                  <a:t>:</a:t>
                </a:r>
              </a:p>
              <a:p>
                <a:pPr/>
                <a14:m>
                  <m:oMathPara xmlns:m="http://schemas.openxmlformats.org/officeDocument/2006/math">
                    <m:oMathParaPr>
                      <m:jc m:val="left"/>
                    </m:oMathParaPr>
                    <m:oMath xmlns:m="http://schemas.openxmlformats.org/officeDocument/2006/math">
                      <m:sSub>
                        <m:sSubPr>
                          <m:ctrlPr>
                            <a:rPr lang="ru-RU"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𝑚𝑎𝑥</m:t>
                              </m:r>
                            </m:sub>
                          </m:sSub>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4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𝑓𝑏𝑚𝑎𝑥</m:t>
                              </m:r>
                            </m:sub>
                          </m:sSub>
                        </m:num>
                        <m:den>
                          <m:sSub>
                            <m:sSubPr>
                              <m:ctrlPr>
                                <a:rPr lang="ru-RU" sz="14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m:t>
                              </m:r>
                              <m:r>
                                <a:rPr lang="ru-RU"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𝑖𝑛</m:t>
                              </m:r>
                            </m:sub>
                          </m:sSub>
                        </m:den>
                      </m:f>
                      <m:r>
                        <a:rPr lang="en-US" sz="14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m:t>
                              </m:r>
                            </m:sub>
                          </m:sSub>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en>
                      </m:f>
                      <m:r>
                        <a:rPr lang="en-US" sz="14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effectLst/>
                  <a:latin typeface="Golos Text" panose="020B0503020202020204"/>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4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en>
                      </m:f>
                      <m:r>
                        <a:rPr lang="en-US" sz="14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rPr>
                  <a:t>Define maximum deviation from </a:t>
                </a:r>
                <a14:m>
                  <m:oMath xmlns:m="http://schemas.openxmlformats.org/officeDocument/2006/math">
                    <m:sSub>
                      <m:sSubPr>
                        <m:ctrlPr>
                          <a:rPr lang="ru-RU" sz="1400" i="1">
                            <a:effectLst/>
                            <a:latin typeface="Cambria Math" panose="02040503050406030204" pitchFamily="18" charset="0"/>
                            <a:ea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rPr>
                          <m:t>𝐾</m:t>
                        </m:r>
                      </m:e>
                      <m:sub>
                        <m:r>
                          <a:rPr lang="en-US" sz="1400" i="1">
                            <a:effectLst/>
                            <a:latin typeface="Cambria Math" panose="02040503050406030204" pitchFamily="18" charset="0"/>
                            <a:ea typeface="Times New Roman" panose="02020603050405020304" pitchFamily="18" charset="0"/>
                          </a:rPr>
                          <m:t>𝑁𝐼</m:t>
                        </m:r>
                      </m:sub>
                    </m:sSub>
                  </m:oMath>
                </a14:m>
                <a:r>
                  <a:rPr lang="en-US" sz="1400" dirty="0">
                    <a:effectLst/>
                    <a:latin typeface="Times New Roman" panose="02020603050405020304" pitchFamily="18" charset="0"/>
                    <a:ea typeface="Times New Roman" panose="02020603050405020304" pitchFamily="18" charset="0"/>
                  </a:rPr>
                  <a:t> defined by resistance tolerance</a:t>
                </a:r>
                <a:endParaRPr lang="ru-RU" sz="1400" dirty="0">
                  <a:effectLst/>
                  <a:latin typeface="Golos Text" panose="020B0503020202020204"/>
                  <a:ea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𝑚𝑎𝑥</m:t>
                                  </m:r>
                                </m:sub>
                              </m:sSub>
                            </m:sub>
                          </m:sSub>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sub>
                          </m:sSub>
                        </m:den>
                      </m:f>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effectLst/>
                  <a:latin typeface="Golos Text" panose="020B0503020202020204"/>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sub>
                          </m:sSub>
                        </m:den>
                      </m:f>
                      <m:r>
                        <a:rPr lang="en-US" sz="14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5FA566DF-45DA-659E-B496-17BAEF74DB9C}"/>
                  </a:ext>
                </a:extLst>
              </p:cNvPr>
              <p:cNvSpPr txBox="1">
                <a:spLocks noRot="1" noChangeAspect="1" noMove="1" noResize="1" noEditPoints="1" noAdjustHandles="1" noChangeArrowheads="1" noChangeShapeType="1" noTextEdit="1"/>
              </p:cNvSpPr>
              <p:nvPr/>
            </p:nvSpPr>
            <p:spPr>
              <a:xfrm>
                <a:off x="72007" y="555625"/>
                <a:ext cx="4116089" cy="3884205"/>
              </a:xfrm>
              <a:prstGeom prst="rect">
                <a:avLst/>
              </a:prstGeom>
              <a:blipFill>
                <a:blip r:embed="rId10"/>
                <a:stretch>
                  <a:fillRect l="-444" t="-157"/>
                </a:stretch>
              </a:blipFill>
            </p:spPr>
            <p:txBody>
              <a:bodyPr/>
              <a:lstStyle/>
              <a:p>
                <a:r>
                  <a:rPr lang="ru-RU">
                    <a:noFill/>
                  </a:rPr>
                  <a:t> </a:t>
                </a:r>
              </a:p>
            </p:txBody>
          </p:sp>
        </mc:Fallback>
      </mc:AlternateContent>
    </p:spTree>
    <p:extLst>
      <p:ext uri="{BB962C8B-B14F-4D97-AF65-F5344CB8AC3E}">
        <p14:creationId xmlns:p14="http://schemas.microsoft.com/office/powerpoint/2010/main" val="2528848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Step 1: check of scheme gain</a:t>
            </a:r>
          </a:p>
        </p:txBody>
      </p:sp>
      <p:sp>
        <p:nvSpPr>
          <p:cNvPr id="7" name="TextBox 6">
            <a:extLst>
              <a:ext uri="{FF2B5EF4-FFF2-40B4-BE49-F238E27FC236}">
                <a16:creationId xmlns:a16="http://schemas.microsoft.com/office/drawing/2014/main" id="{826A67B8-CBE8-43B9-A3D3-0F2456CCE965}"/>
              </a:ext>
            </a:extLst>
          </p:cNvPr>
          <p:cNvSpPr txBox="1"/>
          <p:nvPr/>
        </p:nvSpPr>
        <p:spPr>
          <a:xfrm>
            <a:off x="4572000" y="555625"/>
            <a:ext cx="2890150" cy="369332"/>
          </a:xfrm>
          <a:prstGeom prst="rect">
            <a:avLst/>
          </a:prstGeom>
          <a:noFill/>
        </p:spPr>
        <p:txBody>
          <a:bodyPr wrap="none" rtlCol="0">
            <a:spAutoFit/>
          </a:bodyPr>
          <a:lstStyle/>
          <a:p>
            <a:r>
              <a:rPr lang="en-US" dirty="0"/>
              <a:t>Step 1: check of scheme gain</a:t>
            </a:r>
            <a:endParaRPr lang="ru-RU" dirty="0"/>
          </a:p>
        </p:txBody>
      </p:sp>
      <p:grpSp>
        <p:nvGrpSpPr>
          <p:cNvPr id="2" name="Группа 1">
            <a:extLst>
              <a:ext uri="{FF2B5EF4-FFF2-40B4-BE49-F238E27FC236}">
                <a16:creationId xmlns:a16="http://schemas.microsoft.com/office/drawing/2014/main" id="{C1D9D5A7-5E39-B0D4-0012-532D8017490B}"/>
              </a:ext>
            </a:extLst>
          </p:cNvPr>
          <p:cNvGrpSpPr/>
          <p:nvPr/>
        </p:nvGrpSpPr>
        <p:grpSpPr>
          <a:xfrm>
            <a:off x="4651898" y="911110"/>
            <a:ext cx="4166550" cy="1967984"/>
            <a:chOff x="-62226" y="841891"/>
            <a:chExt cx="4166550" cy="1967984"/>
          </a:xfrm>
        </p:grpSpPr>
        <p:grpSp>
          <p:nvGrpSpPr>
            <p:cNvPr id="3" name="Группа 2">
              <a:extLst>
                <a:ext uri="{FF2B5EF4-FFF2-40B4-BE49-F238E27FC236}">
                  <a16:creationId xmlns:a16="http://schemas.microsoft.com/office/drawing/2014/main" id="{D0C505D3-6CB8-4CD5-F9D8-0DFC4CE1CFAE}"/>
                </a:ext>
              </a:extLst>
            </p:cNvPr>
            <p:cNvGrpSpPr/>
            <p:nvPr/>
          </p:nvGrpSpPr>
          <p:grpSpPr>
            <a:xfrm>
              <a:off x="29769" y="841891"/>
              <a:ext cx="4074555" cy="1967984"/>
              <a:chOff x="5043923" y="1222891"/>
              <a:chExt cx="4030275" cy="1913570"/>
            </a:xfrm>
          </p:grpSpPr>
          <p:pic>
            <p:nvPicPr>
              <p:cNvPr id="6" name="Picture 3">
                <a:extLst>
                  <a:ext uri="{FF2B5EF4-FFF2-40B4-BE49-F238E27FC236}">
                    <a16:creationId xmlns:a16="http://schemas.microsoft.com/office/drawing/2014/main" id="{870FEE5D-28A9-DFED-41F9-759EEBE5F236}"/>
                  </a:ext>
                </a:extLst>
              </p:cNvPr>
              <p:cNvPicPr>
                <a:picLocks noChangeAspect="1"/>
              </p:cNvPicPr>
              <p:nvPr/>
            </p:nvPicPr>
            <p:blipFill>
              <a:blip r:embed="rId2"/>
              <a:stretch>
                <a:fillRect/>
              </a:stretch>
            </p:blipFill>
            <p:spPr>
              <a:xfrm>
                <a:off x="5043923" y="1222891"/>
                <a:ext cx="2779712" cy="191357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6B1549-1A02-9FC5-642B-2994D0ADAA18}"/>
                      </a:ext>
                    </a:extLst>
                  </p:cNvPr>
                  <p:cNvSpPr txBox="1"/>
                  <p:nvPr/>
                </p:nvSpPr>
                <p:spPr>
                  <a:xfrm>
                    <a:off x="7045289" y="1374446"/>
                    <a:ext cx="2028909" cy="64959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sSub>
                                <m:sSubPr>
                                  <m:ctrlPr>
                                    <a:rPr lang="ru-RU" i="1">
                                      <a:solidFill>
                                        <a:srgbClr val="836967"/>
                                      </a:solidFill>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ru-RU">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0"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A66B1549-1A02-9FC5-642B-2994D0ADAA18}"/>
                      </a:ext>
                    </a:extLst>
                  </p:cNvPr>
                  <p:cNvSpPr txBox="1">
                    <a:spLocks noRot="1" noChangeAspect="1" noMove="1" noResize="1" noEditPoints="1" noAdjustHandles="1" noChangeArrowheads="1" noChangeShapeType="1" noTextEdit="1"/>
                  </p:cNvSpPr>
                  <p:nvPr/>
                </p:nvSpPr>
                <p:spPr>
                  <a:xfrm>
                    <a:off x="7045289" y="1374446"/>
                    <a:ext cx="2028909" cy="649596"/>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56A632-6FFA-7B40-B0AF-6BA25D2F5BCC}"/>
                      </a:ext>
                    </a:extLst>
                  </p:cNvPr>
                  <p:cNvSpPr txBox="1"/>
                  <p:nvPr/>
                </p:nvSpPr>
                <p:spPr>
                  <a:xfrm>
                    <a:off x="5896757" y="2478339"/>
                    <a:ext cx="702469" cy="391582"/>
                  </a:xfrm>
                  <a:prstGeom prst="rect">
                    <a:avLst/>
                  </a:prstGeom>
                  <a:solidFill>
                    <a:schemeClr val="bg1"/>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i="1">
                                  <a:latin typeface="Cambria Math" panose="02040503050406030204" pitchFamily="18" charset="0"/>
                                  <a:ea typeface="Times New Roman" panose="02020603050405020304" pitchFamily="18" charset="0"/>
                                </a:rPr>
                                <m:t>𝑓𝑏</m:t>
                              </m:r>
                            </m:sub>
                          </m:sSub>
                        </m:oMath>
                      </m:oMathPara>
                    </a14:m>
                    <a:endParaRPr lang="ru-RU" dirty="0"/>
                  </a:p>
                </p:txBody>
              </p:sp>
            </mc:Choice>
            <mc:Fallback xmlns="">
              <p:sp>
                <p:nvSpPr>
                  <p:cNvPr id="10" name="TextBox 9">
                    <a:extLst>
                      <a:ext uri="{FF2B5EF4-FFF2-40B4-BE49-F238E27FC236}">
                        <a16:creationId xmlns:a16="http://schemas.microsoft.com/office/drawing/2014/main" id="{0456A632-6FFA-7B40-B0AF-6BA25D2F5BCC}"/>
                      </a:ext>
                    </a:extLst>
                  </p:cNvPr>
                  <p:cNvSpPr txBox="1">
                    <a:spLocks noRot="1" noChangeAspect="1" noMove="1" noResize="1" noEditPoints="1" noAdjustHandles="1" noChangeArrowheads="1" noChangeShapeType="1" noTextEdit="1"/>
                  </p:cNvSpPr>
                  <p:nvPr/>
                </p:nvSpPr>
                <p:spPr>
                  <a:xfrm>
                    <a:off x="5896757" y="2478339"/>
                    <a:ext cx="702469" cy="391582"/>
                  </a:xfrm>
                  <a:prstGeom prst="rect">
                    <a:avLst/>
                  </a:prstGeom>
                  <a:blipFill>
                    <a:blip r:embed="rId4"/>
                    <a:stretch>
                      <a:fillRect b="-7576"/>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D73E42-F7BB-1100-2FAF-A710F4546C9D}"/>
                      </a:ext>
                    </a:extLst>
                  </p:cNvPr>
                  <p:cNvSpPr txBox="1"/>
                  <p:nvPr/>
                </p:nvSpPr>
                <p:spPr>
                  <a:xfrm>
                    <a:off x="5043923" y="2500590"/>
                    <a:ext cx="441449" cy="369332"/>
                  </a:xfrm>
                  <a:prstGeom prst="rect">
                    <a:avLst/>
                  </a:prstGeom>
                  <a:solidFill>
                    <a:schemeClr val="bg1"/>
                  </a:solidFill>
                  <a:ln>
                    <a:noFill/>
                  </a:ln>
                </p:spPr>
                <p:txBody>
                  <a:bodyPr wrap="square">
                    <a:spAutoFit/>
                  </a:bodyPr>
                  <a:lstStyle/>
                  <a:p>
                    <a:pPr/>
                    <a14:m>
                      <m:oMathPara xmlns:m="http://schemas.openxmlformats.org/officeDocument/2006/math">
                        <m:oMathParaPr>
                          <m:jc m:val="right"/>
                        </m:oMathParaPr>
                        <m:oMath xmlns:m="http://schemas.openxmlformats.org/officeDocument/2006/math">
                          <m:sSub>
                            <m:sSubPr>
                              <m:ctrlPr>
                                <a:rPr lang="ru-RU" sz="1800" i="1" smtClean="0">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en-US" sz="1800" b="0" i="1" smtClean="0">
                                  <a:latin typeface="Cambria Math" panose="02040503050406030204" pitchFamily="18" charset="0"/>
                                  <a:ea typeface="Times New Roman" panose="02020603050405020304" pitchFamily="18" charset="0"/>
                                </a:rPr>
                                <m:t>1</m:t>
                              </m:r>
                            </m:sub>
                          </m:sSub>
                        </m:oMath>
                      </m:oMathPara>
                    </a14:m>
                    <a:endParaRPr lang="ru-RU" dirty="0"/>
                  </a:p>
                </p:txBody>
              </p:sp>
            </mc:Choice>
            <mc:Fallback xmlns="">
              <p:sp>
                <p:nvSpPr>
                  <p:cNvPr id="11" name="TextBox 10">
                    <a:extLst>
                      <a:ext uri="{FF2B5EF4-FFF2-40B4-BE49-F238E27FC236}">
                        <a16:creationId xmlns:a16="http://schemas.microsoft.com/office/drawing/2014/main" id="{09D73E42-F7BB-1100-2FAF-A710F4546C9D}"/>
                      </a:ext>
                    </a:extLst>
                  </p:cNvPr>
                  <p:cNvSpPr txBox="1">
                    <a:spLocks noRot="1" noChangeAspect="1" noMove="1" noResize="1" noEditPoints="1" noAdjustHandles="1" noChangeArrowheads="1" noChangeShapeType="1" noTextEdit="1"/>
                  </p:cNvSpPr>
                  <p:nvPr/>
                </p:nvSpPr>
                <p:spPr>
                  <a:xfrm>
                    <a:off x="5043923" y="2500590"/>
                    <a:ext cx="441449" cy="369332"/>
                  </a:xfrm>
                  <a:prstGeom prst="rect">
                    <a:avLst/>
                  </a:prstGeom>
                  <a:blipFill>
                    <a:blip r:embed="rId5"/>
                    <a:stretch>
                      <a:fillRect/>
                    </a:stretch>
                  </a:blipFill>
                  <a:ln>
                    <a:noFill/>
                  </a:ln>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3BA1B8-A8FC-80F4-9D85-4FFC70B9C019}"/>
                    </a:ext>
                  </a:extLst>
                </p:cNvPr>
                <p:cNvSpPr txBox="1"/>
                <p:nvPr/>
              </p:nvSpPr>
              <p:spPr>
                <a:xfrm>
                  <a:off x="-62226" y="845834"/>
                  <a:ext cx="569985"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i="1">
                                <a:latin typeface="Cambria Math" panose="02040503050406030204" pitchFamily="18" charset="0"/>
                              </a:rPr>
                              <m:t>𝑡𝑒</m:t>
                            </m:r>
                            <m:r>
                              <a:rPr lang="en-US" sz="1800" b="0" i="1" smtClean="0">
                                <a:latin typeface="Cambria Math" panose="02040503050406030204" pitchFamily="18" charset="0"/>
                              </a:rPr>
                              <m:t>𝑠𝑡</m:t>
                            </m:r>
                          </m:sub>
                        </m:sSub>
                      </m:oMath>
                    </m:oMathPara>
                  </a14:m>
                  <a:endParaRPr lang="ru-RU" dirty="0"/>
                </a:p>
              </p:txBody>
            </p:sp>
          </mc:Choice>
          <mc:Fallback xmlns="">
            <p:sp>
              <p:nvSpPr>
                <p:cNvPr id="5" name="TextBox 4">
                  <a:extLst>
                    <a:ext uri="{FF2B5EF4-FFF2-40B4-BE49-F238E27FC236}">
                      <a16:creationId xmlns:a16="http://schemas.microsoft.com/office/drawing/2014/main" id="{1B3BA1B8-A8FC-80F4-9D85-4FFC70B9C019}"/>
                    </a:ext>
                  </a:extLst>
                </p:cNvPr>
                <p:cNvSpPr txBox="1">
                  <a:spLocks noRot="1" noChangeAspect="1" noMove="1" noResize="1" noEditPoints="1" noAdjustHandles="1" noChangeArrowheads="1" noChangeShapeType="1" noTextEdit="1"/>
                </p:cNvSpPr>
                <p:nvPr/>
              </p:nvSpPr>
              <p:spPr>
                <a:xfrm>
                  <a:off x="-62226" y="845834"/>
                  <a:ext cx="569985" cy="369332"/>
                </a:xfrm>
                <a:prstGeom prst="rect">
                  <a:avLst/>
                </a:prstGeom>
                <a:blipFill>
                  <a:blip r:embed="rId6"/>
                  <a:stretch>
                    <a:fillRect r="-2128"/>
                  </a:stretch>
                </a:blipFill>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A566DF-45DA-659E-B496-17BAEF74DB9C}"/>
                  </a:ext>
                </a:extLst>
              </p:cNvPr>
              <p:cNvSpPr txBox="1"/>
              <p:nvPr/>
            </p:nvSpPr>
            <p:spPr>
              <a:xfrm>
                <a:off x="72007" y="555625"/>
                <a:ext cx="4116089" cy="3884205"/>
              </a:xfrm>
              <a:prstGeom prst="rect">
                <a:avLst/>
              </a:prstGeom>
              <a:noFill/>
            </p:spPr>
            <p:txBody>
              <a:bodyPr wrap="square">
                <a:spAutoFit/>
              </a:bodyPr>
              <a:lstStyle/>
              <a:p>
                <a:r>
                  <a:rPr lang="en-US" sz="1400" dirty="0"/>
                  <a:t>New </a:t>
                </a:r>
                <a14:m>
                  <m:oMath xmlns:m="http://schemas.openxmlformats.org/officeDocument/2006/math">
                    <m:sSub>
                      <m:sSubPr>
                        <m:ctrlPr>
                          <a:rPr lang="ru-RU" sz="1400" i="1">
                            <a:latin typeface="Cambria Math" panose="02040503050406030204" pitchFamily="18" charset="0"/>
                            <a:ea typeface="Times New Roman" panose="02020603050405020304" pitchFamily="18" charset="0"/>
                          </a:rPr>
                        </m:ctrlPr>
                      </m:sSubPr>
                      <m:e>
                        <m:r>
                          <a:rPr lang="ru-RU" sz="1400" i="1">
                            <a:latin typeface="Cambria Math" panose="02040503050406030204" pitchFamily="18" charset="0"/>
                            <a:ea typeface="Times New Roman" panose="02020603050405020304" pitchFamily="18" charset="0"/>
                          </a:rPr>
                          <m:t>𝑅</m:t>
                        </m:r>
                      </m:e>
                      <m:sub>
                        <m:r>
                          <a:rPr lang="en-US" sz="1400" i="1">
                            <a:latin typeface="Cambria Math" panose="02040503050406030204" pitchFamily="18" charset="0"/>
                            <a:ea typeface="Times New Roman" panose="02020603050405020304" pitchFamily="18" charset="0"/>
                          </a:rPr>
                          <m:t>𝑓𝑏</m:t>
                        </m:r>
                      </m:sub>
                    </m:sSub>
                  </m:oMath>
                </a14:m>
                <a:r>
                  <a:rPr lang="en-US" sz="1400" dirty="0"/>
                  <a:t> or/and new </a:t>
                </a:r>
                <a14:m>
                  <m:oMath xmlns:m="http://schemas.openxmlformats.org/officeDocument/2006/math">
                    <m:sSub>
                      <m:sSubPr>
                        <m:ctrlPr>
                          <a:rPr lang="ru-RU" sz="1400" i="1">
                            <a:latin typeface="Cambria Math" panose="02040503050406030204" pitchFamily="18" charset="0"/>
                            <a:ea typeface="Times New Roman" panose="02020603050405020304" pitchFamily="18" charset="0"/>
                          </a:rPr>
                        </m:ctrlPr>
                      </m:sSubPr>
                      <m:e>
                        <m:r>
                          <a:rPr lang="ru-RU" sz="1400" i="1">
                            <a:latin typeface="Cambria Math" panose="02040503050406030204" pitchFamily="18" charset="0"/>
                            <a:ea typeface="Times New Roman" panose="02020603050405020304" pitchFamily="18" charset="0"/>
                          </a:rPr>
                          <m:t>𝑅</m:t>
                        </m:r>
                      </m:e>
                      <m:sub>
                        <m:r>
                          <a:rPr lang="en-US" sz="1400" i="1">
                            <a:latin typeface="Cambria Math" panose="02040503050406030204" pitchFamily="18" charset="0"/>
                            <a:ea typeface="Times New Roman" panose="02020603050405020304" pitchFamily="18" charset="0"/>
                          </a:rPr>
                          <m:t>1</m:t>
                        </m:r>
                      </m:sub>
                    </m:sSub>
                    <m:r>
                      <a:rPr lang="en-US" sz="1400">
                        <a:latin typeface="Cambria Math" panose="02040503050406030204" pitchFamily="18" charset="0"/>
                        <a:ea typeface="Times New Roman" panose="02020603050405020304" pitchFamily="18" charset="0"/>
                      </a:rPr>
                      <m:t>:</m:t>
                    </m:r>
                  </m:oMath>
                </a14:m>
                <a:endParaRPr lang="ru-RU" sz="1400" dirty="0"/>
              </a:p>
              <a:p>
                <a:pPr/>
                <a14:m>
                  <m:oMathPara xmlns:m="http://schemas.openxmlformats.org/officeDocument/2006/math">
                    <m:oMathParaPr>
                      <m:jc m:val="left"/>
                    </m:oMathParaPr>
                    <m:oMath xmlns:m="http://schemas.openxmlformats.org/officeDocument/2006/math">
                      <m:sSub>
                        <m:sSubPr>
                          <m:ctrlPr>
                            <a:rPr lang="ru-RU" sz="1400" i="1">
                              <a:solidFill>
                                <a:srgbClr val="836967"/>
                              </a:solidFill>
                              <a:latin typeface="Cambria Math" panose="02040503050406030204" pitchFamily="18" charset="0"/>
                            </a:rPr>
                          </m:ctrlPr>
                        </m:sSubPr>
                        <m:e>
                          <m:r>
                            <a:rPr lang="ru-RU" sz="1400" i="1">
                              <a:latin typeface="Cambria Math" panose="02040503050406030204" pitchFamily="18" charset="0"/>
                            </a:rPr>
                            <m:t>𝐾</m:t>
                          </m:r>
                        </m:e>
                        <m:sub>
                          <m:r>
                            <a:rPr lang="ru-RU" sz="1400" i="1">
                              <a:latin typeface="Cambria Math" panose="02040503050406030204" pitchFamily="18" charset="0"/>
                            </a:rPr>
                            <m:t>𝑁𝐼</m:t>
                          </m:r>
                        </m:sub>
                      </m:sSub>
                      <m:r>
                        <a:rPr lang="ru-RU" sz="1400">
                          <a:latin typeface="Cambria Math" panose="02040503050406030204" pitchFamily="18" charset="0"/>
                        </a:rPr>
                        <m:t>=</m:t>
                      </m:r>
                      <m:r>
                        <a:rPr lang="en-US" sz="1400">
                          <a:latin typeface="Cambria Math" panose="02040503050406030204" pitchFamily="18" charset="0"/>
                        </a:rPr>
                        <m:t>1+</m:t>
                      </m:r>
                      <m:f>
                        <m:fPr>
                          <m:ctrlPr>
                            <a:rPr lang="ru-RU" sz="1400" i="1">
                              <a:solidFill>
                                <a:srgbClr val="836967"/>
                              </a:solidFill>
                              <a:latin typeface="Cambria Math" panose="02040503050406030204" pitchFamily="18" charset="0"/>
                            </a:rPr>
                          </m:ctrlPr>
                        </m:fPr>
                        <m:num>
                          <m:sSub>
                            <m:sSubPr>
                              <m:ctrlPr>
                                <a:rPr lang="ru-RU" sz="1400" i="1">
                                  <a:latin typeface="Cambria Math" panose="02040503050406030204" pitchFamily="18" charset="0"/>
                                  <a:ea typeface="Times New Roman" panose="02020603050405020304" pitchFamily="18" charset="0"/>
                                </a:rPr>
                              </m:ctrlPr>
                            </m:sSubPr>
                            <m:e>
                              <m:r>
                                <a:rPr lang="ru-RU" sz="1400" i="1">
                                  <a:latin typeface="Cambria Math" panose="02040503050406030204" pitchFamily="18" charset="0"/>
                                  <a:ea typeface="Times New Roman" panose="02020603050405020304" pitchFamily="18" charset="0"/>
                                </a:rPr>
                                <m:t>𝑅</m:t>
                              </m:r>
                            </m:e>
                            <m:sub>
                              <m:r>
                                <a:rPr lang="en-US" sz="1400" i="1">
                                  <a:latin typeface="Cambria Math" panose="02040503050406030204" pitchFamily="18" charset="0"/>
                                  <a:ea typeface="Times New Roman" panose="02020603050405020304" pitchFamily="18" charset="0"/>
                                </a:rPr>
                                <m:t>𝑓𝑏</m:t>
                              </m:r>
                            </m:sub>
                          </m:sSub>
                        </m:num>
                        <m:den>
                          <m:sSub>
                            <m:sSubPr>
                              <m:ctrlPr>
                                <a:rPr lang="ru-RU" sz="1400" i="1">
                                  <a:solidFill>
                                    <a:srgbClr val="836967"/>
                                  </a:solidFill>
                                  <a:latin typeface="Cambria Math" panose="02040503050406030204" pitchFamily="18" charset="0"/>
                                </a:rPr>
                              </m:ctrlPr>
                            </m:sSubPr>
                            <m:e>
                              <m:r>
                                <a:rPr lang="ru-RU" sz="1400" i="1">
                                  <a:latin typeface="Cambria Math" panose="02040503050406030204" pitchFamily="18" charset="0"/>
                                </a:rPr>
                                <m:t>𝑅</m:t>
                              </m:r>
                            </m:e>
                            <m:sub>
                              <m:r>
                                <a:rPr lang="ru-RU" sz="1400">
                                  <a:latin typeface="Cambria Math" panose="02040503050406030204" pitchFamily="18" charset="0"/>
                                </a:rPr>
                                <m:t>1</m:t>
                              </m:r>
                            </m:sub>
                          </m:sSub>
                        </m:den>
                      </m:f>
                      <m:r>
                        <a:rPr lang="en-US" sz="1400" i="1">
                          <a:latin typeface="Cambria Math" panose="02040503050406030204" pitchFamily="18" charset="0"/>
                        </a:rPr>
                        <m:t>=</m:t>
                      </m:r>
                      <m:r>
                        <a:rPr lang="en-US" sz="1400">
                          <a:latin typeface="Cambria Math" panose="02040503050406030204" pitchFamily="18" charset="0"/>
                        </a:rPr>
                        <m:t>1+</m:t>
                      </m:r>
                      <m:f>
                        <m:fPr>
                          <m:ctrlPr>
                            <a:rPr lang="ru-RU" sz="1400" i="1">
                              <a:solidFill>
                                <a:srgbClr val="836967"/>
                              </a:solidFill>
                              <a:latin typeface="Cambria Math" panose="02040503050406030204" pitchFamily="18" charset="0"/>
                            </a:rPr>
                          </m:ctrlPr>
                        </m:fPr>
                        <m:num>
                          <m:r>
                            <a:rPr lang="ru-RU" sz="1400" i="1">
                              <a:solidFill>
                                <a:srgbClr val="836967"/>
                              </a:solidFill>
                              <a:latin typeface="Cambria Math" panose="02040503050406030204" pitchFamily="18" charset="0"/>
                            </a:rPr>
                            <m:t>33</m:t>
                          </m:r>
                          <m:r>
                            <a:rPr lang="en-US" sz="1400" i="1">
                              <a:solidFill>
                                <a:srgbClr val="FF0000"/>
                              </a:solidFill>
                              <a:latin typeface="Cambria Math" panose="02040503050406030204" pitchFamily="18" charset="0"/>
                              <a:ea typeface="Times New Roman" panose="02020603050405020304" pitchFamily="18" charset="0"/>
                            </a:rPr>
                            <m:t>000</m:t>
                          </m:r>
                        </m:num>
                        <m:den>
                          <m:r>
                            <a:rPr lang="ru-RU" sz="1400" i="1">
                              <a:latin typeface="Cambria Math" panose="02040503050406030204" pitchFamily="18" charset="0"/>
                              <a:ea typeface="Times New Roman" panose="02020603050405020304" pitchFamily="18" charset="0"/>
                            </a:rPr>
                            <m:t>11</m:t>
                          </m:r>
                          <m:r>
                            <a:rPr lang="en-US" sz="1400" i="1">
                              <a:solidFill>
                                <a:srgbClr val="FF0000"/>
                              </a:solidFill>
                              <a:latin typeface="Cambria Math" panose="02040503050406030204" pitchFamily="18" charset="0"/>
                              <a:ea typeface="Times New Roman" panose="02020603050405020304" pitchFamily="18" charset="0"/>
                            </a:rPr>
                            <m:t>000</m:t>
                          </m:r>
                        </m:den>
                      </m:f>
                      <m:r>
                        <a:rPr lang="en-US" sz="1400">
                          <a:latin typeface="Cambria Math" panose="02040503050406030204" pitchFamily="18" charset="0"/>
                        </a:rPr>
                        <m:t>=</m:t>
                      </m:r>
                      <m:r>
                        <a:rPr lang="ru-RU" sz="1400">
                          <a:latin typeface="Cambria Math" panose="02040503050406030204" pitchFamily="18" charset="0"/>
                        </a:rPr>
                        <m:t>4</m:t>
                      </m:r>
                    </m:oMath>
                  </m:oMathPara>
                </a14:m>
                <a:endParaRPr lang="ru-RU" sz="1400" dirty="0"/>
              </a:p>
              <a:p>
                <a:r>
                  <a:rPr lang="en-US" sz="1400" dirty="0"/>
                  <a:t>New </a:t>
                </a:r>
                <a14:m>
                  <m:oMath xmlns:m="http://schemas.openxmlformats.org/officeDocument/2006/math">
                    <m:sSub>
                      <m:sSubPr>
                        <m:ctrlPr>
                          <a:rPr lang="ru-RU" sz="1400" i="1" smtClean="0">
                            <a:solidFill>
                              <a:srgbClr val="FF0000"/>
                            </a:solidFill>
                            <a:latin typeface="Cambria Math" panose="02040503050406030204" pitchFamily="18" charset="0"/>
                            <a:ea typeface="Times New Roman" panose="02020603050405020304" pitchFamily="18" charset="0"/>
                          </a:rPr>
                        </m:ctrlPr>
                      </m:sSubPr>
                      <m:e>
                        <m:r>
                          <a:rPr lang="ru-RU" sz="1400" i="1">
                            <a:solidFill>
                              <a:srgbClr val="FF0000"/>
                            </a:solidFill>
                            <a:latin typeface="Cambria Math" panose="02040503050406030204" pitchFamily="18" charset="0"/>
                            <a:ea typeface="Times New Roman" panose="02020603050405020304" pitchFamily="18" charset="0"/>
                          </a:rPr>
                          <m:t>𝑅</m:t>
                        </m:r>
                      </m:e>
                      <m:sub>
                        <m:r>
                          <a:rPr lang="en-US" sz="1400" i="1">
                            <a:solidFill>
                              <a:srgbClr val="FF0000"/>
                            </a:solidFill>
                            <a:latin typeface="Cambria Math" panose="02040503050406030204" pitchFamily="18" charset="0"/>
                            <a:ea typeface="Times New Roman" panose="02020603050405020304" pitchFamily="18" charset="0"/>
                          </a:rPr>
                          <m:t>𝑓𝑏</m:t>
                        </m:r>
                      </m:sub>
                    </m:sSub>
                  </m:oMath>
                </a14:m>
                <a:r>
                  <a:rPr lang="en-US" sz="1400" dirty="0"/>
                  <a:t> or/and new </a:t>
                </a:r>
                <a14:m>
                  <m:oMath xmlns:m="http://schemas.openxmlformats.org/officeDocument/2006/math">
                    <m:sSub>
                      <m:sSubPr>
                        <m:ctrlPr>
                          <a:rPr lang="ru-RU" sz="1400" i="1" smtClean="0">
                            <a:solidFill>
                              <a:srgbClr val="FF0000"/>
                            </a:solidFill>
                            <a:latin typeface="Cambria Math" panose="02040503050406030204" pitchFamily="18" charset="0"/>
                            <a:ea typeface="Times New Roman" panose="02020603050405020304" pitchFamily="18" charset="0"/>
                          </a:rPr>
                        </m:ctrlPr>
                      </m:sSubPr>
                      <m:e>
                        <m:r>
                          <a:rPr lang="ru-RU" sz="1400" i="1">
                            <a:solidFill>
                              <a:srgbClr val="FF0000"/>
                            </a:solidFill>
                            <a:latin typeface="Cambria Math" panose="02040503050406030204" pitchFamily="18" charset="0"/>
                            <a:ea typeface="Times New Roman" panose="02020603050405020304" pitchFamily="18" charset="0"/>
                          </a:rPr>
                          <m:t>𝑅</m:t>
                        </m:r>
                      </m:e>
                      <m:sub>
                        <m:r>
                          <a:rPr lang="en-US" sz="1400" b="0" i="1" smtClean="0">
                            <a:solidFill>
                              <a:srgbClr val="FF0000"/>
                            </a:solidFill>
                            <a:latin typeface="Cambria Math" panose="02040503050406030204" pitchFamily="18" charset="0"/>
                            <a:ea typeface="Times New Roman" panose="02020603050405020304" pitchFamily="18" charset="0"/>
                          </a:rPr>
                          <m:t>1</m:t>
                        </m:r>
                      </m:sub>
                    </m:sSub>
                  </m:oMath>
                </a14:m>
                <a:r>
                  <a:rPr lang="en-US" sz="1400" dirty="0">
                    <a:solidFill>
                      <a:srgbClr val="FF0000"/>
                    </a:solidFill>
                  </a:rPr>
                  <a:t> </a:t>
                </a:r>
                <a:r>
                  <a:rPr lang="en-US" sz="1400" dirty="0"/>
                  <a:t>with tolerance parameter</a:t>
                </a:r>
                <a:r>
                  <a:rPr lang="ru-RU" sz="1400" dirty="0"/>
                  <a:t>:</a:t>
                </a:r>
              </a:p>
              <a:p>
                <a:pPr/>
                <a14:m>
                  <m:oMathPara xmlns:m="http://schemas.openxmlformats.org/officeDocument/2006/math">
                    <m:oMathParaPr>
                      <m:jc m:val="left"/>
                    </m:oMathParaPr>
                    <m:oMath xmlns:m="http://schemas.openxmlformats.org/officeDocument/2006/math">
                      <m:sSub>
                        <m:sSubPr>
                          <m:ctrlPr>
                            <a:rPr lang="ru-RU"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𝑚𝑎𝑥</m:t>
                              </m:r>
                            </m:sub>
                          </m:sSub>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4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𝑓𝑏𝑚𝑎𝑥</m:t>
                              </m:r>
                            </m:sub>
                          </m:sSub>
                        </m:num>
                        <m:den>
                          <m:sSub>
                            <m:sSubPr>
                              <m:ctrlPr>
                                <a:rPr lang="ru-RU" sz="14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m:t>
                              </m:r>
                              <m:r>
                                <a:rPr lang="ru-RU"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𝑖𝑛</m:t>
                              </m:r>
                            </m:sub>
                          </m:sSub>
                        </m:den>
                      </m:f>
                      <m:r>
                        <a:rPr lang="en-US" sz="14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m:t>
                              </m:r>
                            </m:sub>
                          </m:sSub>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en>
                      </m:f>
                      <m:r>
                        <a:rPr lang="en-US" sz="14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effectLst/>
                  <a:latin typeface="Golos Text" panose="020B0503020202020204"/>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4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en>
                      </m:f>
                      <m:r>
                        <a:rPr lang="en-US" sz="14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rPr>
                  <a:t>Define maximum deviation from </a:t>
                </a:r>
                <a14:m>
                  <m:oMath xmlns:m="http://schemas.openxmlformats.org/officeDocument/2006/math">
                    <m:sSub>
                      <m:sSubPr>
                        <m:ctrlPr>
                          <a:rPr lang="ru-RU" sz="1400" i="1">
                            <a:effectLst/>
                            <a:latin typeface="Cambria Math" panose="02040503050406030204" pitchFamily="18" charset="0"/>
                            <a:ea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rPr>
                          <m:t>𝐾</m:t>
                        </m:r>
                      </m:e>
                      <m:sub>
                        <m:r>
                          <a:rPr lang="en-US" sz="1400" i="1">
                            <a:effectLst/>
                            <a:latin typeface="Cambria Math" panose="02040503050406030204" pitchFamily="18" charset="0"/>
                            <a:ea typeface="Times New Roman" panose="02020603050405020304" pitchFamily="18" charset="0"/>
                          </a:rPr>
                          <m:t>𝑁𝐼</m:t>
                        </m:r>
                      </m:sub>
                    </m:sSub>
                  </m:oMath>
                </a14:m>
                <a:r>
                  <a:rPr lang="en-US" sz="1400" dirty="0">
                    <a:effectLst/>
                    <a:latin typeface="Times New Roman" panose="02020603050405020304" pitchFamily="18" charset="0"/>
                    <a:ea typeface="Times New Roman" panose="02020603050405020304" pitchFamily="18" charset="0"/>
                  </a:rPr>
                  <a:t> defined by resistance tolerance</a:t>
                </a:r>
                <a:endParaRPr lang="ru-RU" sz="1400" dirty="0">
                  <a:effectLst/>
                  <a:latin typeface="Golos Text" panose="020B0503020202020204"/>
                  <a:ea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𝑚𝑎𝑥</m:t>
                                  </m:r>
                                </m:sub>
                              </m:sSub>
                            </m:sub>
                          </m:sSub>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sub>
                          </m:sSub>
                        </m:den>
                      </m:f>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effectLst/>
                  <a:latin typeface="Golos Text" panose="020B0503020202020204"/>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sub>
                          </m:sSub>
                        </m:den>
                      </m:f>
                      <m:r>
                        <a:rPr lang="en-US" sz="14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5FA566DF-45DA-659E-B496-17BAEF74DB9C}"/>
                  </a:ext>
                </a:extLst>
              </p:cNvPr>
              <p:cNvSpPr txBox="1">
                <a:spLocks noRot="1" noChangeAspect="1" noMove="1" noResize="1" noEditPoints="1" noAdjustHandles="1" noChangeArrowheads="1" noChangeShapeType="1" noTextEdit="1"/>
              </p:cNvSpPr>
              <p:nvPr/>
            </p:nvSpPr>
            <p:spPr>
              <a:xfrm>
                <a:off x="72007" y="555625"/>
                <a:ext cx="4116089" cy="3884205"/>
              </a:xfrm>
              <a:prstGeom prst="rect">
                <a:avLst/>
              </a:prstGeom>
              <a:blipFill>
                <a:blip r:embed="rId7"/>
                <a:stretch>
                  <a:fillRect l="-444" t="-157"/>
                </a:stretch>
              </a:blipFill>
            </p:spPr>
            <p:txBody>
              <a:bodyPr/>
              <a:lstStyle/>
              <a:p>
                <a:r>
                  <a:rPr lang="ru-RU">
                    <a:noFill/>
                  </a:rPr>
                  <a:t> </a:t>
                </a:r>
              </a:p>
            </p:txBody>
          </p:sp>
        </mc:Fallback>
      </mc:AlternateContent>
      <p:pic>
        <p:nvPicPr>
          <p:cNvPr id="15" name="Рисунок 14">
            <a:extLst>
              <a:ext uri="{FF2B5EF4-FFF2-40B4-BE49-F238E27FC236}">
                <a16:creationId xmlns:a16="http://schemas.microsoft.com/office/drawing/2014/main" id="{1CA68BE6-9170-56F3-8720-7D33D45AF4CA}"/>
              </a:ext>
            </a:extLst>
          </p:cNvPr>
          <p:cNvPicPr>
            <a:picLocks noChangeAspect="1"/>
          </p:cNvPicPr>
          <p:nvPr/>
        </p:nvPicPr>
        <p:blipFill>
          <a:blip r:embed="rId8"/>
          <a:stretch>
            <a:fillRect/>
          </a:stretch>
        </p:blipFill>
        <p:spPr>
          <a:xfrm>
            <a:off x="4604001" y="2963962"/>
            <a:ext cx="4420095" cy="1108233"/>
          </a:xfrm>
          <a:prstGeom prst="rect">
            <a:avLst/>
          </a:prstGeom>
        </p:spPr>
      </p:pic>
      <p:sp>
        <p:nvSpPr>
          <p:cNvPr id="16" name="Прямоугольник 15">
            <a:extLst>
              <a:ext uri="{FF2B5EF4-FFF2-40B4-BE49-F238E27FC236}">
                <a16:creationId xmlns:a16="http://schemas.microsoft.com/office/drawing/2014/main" id="{4B59A328-D7EB-AC2A-66E1-98D3AAC3BB02}"/>
              </a:ext>
            </a:extLst>
          </p:cNvPr>
          <p:cNvSpPr/>
          <p:nvPr/>
        </p:nvSpPr>
        <p:spPr>
          <a:xfrm>
            <a:off x="4572000" y="3543300"/>
            <a:ext cx="4358640" cy="131717"/>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88EF68-B054-E63C-F561-CC708373E7FB}"/>
                  </a:ext>
                </a:extLst>
              </p:cNvPr>
              <p:cNvSpPr txBox="1"/>
              <p:nvPr/>
            </p:nvSpPr>
            <p:spPr>
              <a:xfrm>
                <a:off x="4572001" y="4143985"/>
                <a:ext cx="2042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=0,01 </m:t>
                      </m:r>
                      <m:r>
                        <a:rPr lang="en-US" sz="1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𝑓𝑜𝑟</m:t>
                      </m:r>
                      <m:r>
                        <a:rPr lang="en-US" sz="1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 1%</m:t>
                      </m:r>
                    </m:oMath>
                  </m:oMathPara>
                </a14:m>
                <a:endParaRPr lang="ru-RU" dirty="0"/>
              </a:p>
            </p:txBody>
          </p:sp>
        </mc:Choice>
        <mc:Fallback xmlns="">
          <p:sp>
            <p:nvSpPr>
              <p:cNvPr id="18" name="TextBox 17">
                <a:extLst>
                  <a:ext uri="{FF2B5EF4-FFF2-40B4-BE49-F238E27FC236}">
                    <a16:creationId xmlns:a16="http://schemas.microsoft.com/office/drawing/2014/main" id="{DE88EF68-B054-E63C-F561-CC708373E7FB}"/>
                  </a:ext>
                </a:extLst>
              </p:cNvPr>
              <p:cNvSpPr txBox="1">
                <a:spLocks noRot="1" noChangeAspect="1" noMove="1" noResize="1" noEditPoints="1" noAdjustHandles="1" noChangeArrowheads="1" noChangeShapeType="1" noTextEdit="1"/>
              </p:cNvSpPr>
              <p:nvPr/>
            </p:nvSpPr>
            <p:spPr>
              <a:xfrm>
                <a:off x="4572001" y="4143985"/>
                <a:ext cx="2042160" cy="369332"/>
              </a:xfrm>
              <a:prstGeom prst="rect">
                <a:avLst/>
              </a:prstGeom>
              <a:blipFill>
                <a:blip r:embed="rId9"/>
                <a:stretch>
                  <a:fillRect b="-13333"/>
                </a:stretch>
              </a:blipFill>
            </p:spPr>
            <p:txBody>
              <a:bodyPr/>
              <a:lstStyle/>
              <a:p>
                <a:r>
                  <a:rPr lang="ru-RU">
                    <a:noFill/>
                  </a:rPr>
                  <a:t> </a:t>
                </a:r>
              </a:p>
            </p:txBody>
          </p:sp>
        </mc:Fallback>
      </mc:AlternateContent>
      <p:cxnSp>
        <p:nvCxnSpPr>
          <p:cNvPr id="22" name="Прямая со стрелкой 21">
            <a:extLst>
              <a:ext uri="{FF2B5EF4-FFF2-40B4-BE49-F238E27FC236}">
                <a16:creationId xmlns:a16="http://schemas.microsoft.com/office/drawing/2014/main" id="{C6F8A759-7EA5-F0BD-EABD-CA8AC9CD2818}"/>
              </a:ext>
            </a:extLst>
          </p:cNvPr>
          <p:cNvCxnSpPr>
            <a:cxnSpLocks/>
            <a:stCxn id="18" idx="1"/>
          </p:cNvCxnSpPr>
          <p:nvPr/>
        </p:nvCxnSpPr>
        <p:spPr>
          <a:xfrm flipH="1" flipV="1">
            <a:off x="3039291" y="1972491"/>
            <a:ext cx="1532710" cy="2356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99AE2B52-2BF5-7358-C4E0-8A6FEE5DF8EB}"/>
              </a:ext>
            </a:extLst>
          </p:cNvPr>
          <p:cNvCxnSpPr>
            <a:cxnSpLocks/>
            <a:stCxn id="18" idx="3"/>
          </p:cNvCxnSpPr>
          <p:nvPr/>
        </p:nvCxnSpPr>
        <p:spPr>
          <a:xfrm flipV="1">
            <a:off x="6614161" y="3600994"/>
            <a:ext cx="644433" cy="7276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167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Starting data</a:t>
            </a:r>
            <a:endParaRPr lang="ru-RU" dirty="0"/>
          </a:p>
        </p:txBody>
      </p:sp>
      <p:sp>
        <p:nvSpPr>
          <p:cNvPr id="7" name="TextBox 6">
            <a:extLst>
              <a:ext uri="{FF2B5EF4-FFF2-40B4-BE49-F238E27FC236}">
                <a16:creationId xmlns:a16="http://schemas.microsoft.com/office/drawing/2014/main" id="{826A67B8-CBE8-43B9-A3D3-0F2456CCE965}"/>
              </a:ext>
            </a:extLst>
          </p:cNvPr>
          <p:cNvSpPr txBox="1"/>
          <p:nvPr/>
        </p:nvSpPr>
        <p:spPr>
          <a:xfrm>
            <a:off x="267909" y="537585"/>
            <a:ext cx="2890150" cy="369332"/>
          </a:xfrm>
          <a:prstGeom prst="rect">
            <a:avLst/>
          </a:prstGeom>
          <a:noFill/>
        </p:spPr>
        <p:txBody>
          <a:bodyPr wrap="none" rtlCol="0">
            <a:spAutoFit/>
          </a:bodyPr>
          <a:lstStyle/>
          <a:p>
            <a:r>
              <a:rPr lang="en-US" dirty="0"/>
              <a:t>Step 1: check of scheme gain</a:t>
            </a:r>
            <a:endParaRPr lang="ru-RU"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CF483E-CA62-4943-9DAF-98AF2A2C6051}"/>
                  </a:ext>
                </a:extLst>
              </p:cNvPr>
              <p:cNvSpPr txBox="1"/>
              <p:nvPr/>
            </p:nvSpPr>
            <p:spPr>
              <a:xfrm>
                <a:off x="215504" y="1896027"/>
                <a:ext cx="3512343" cy="6640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chemeClr val="accent2">
                                  <a:lumMod val="75000"/>
                                </a:schemeClr>
                              </a:solidFill>
                              <a:latin typeface="Cambria Math" panose="02040503050406030204" pitchFamily="18" charset="0"/>
                            </a:rPr>
                          </m:ctrlPr>
                        </m:sSubPr>
                        <m:e>
                          <m:r>
                            <a:rPr lang="ru-RU" i="1">
                              <a:solidFill>
                                <a:schemeClr val="accent2">
                                  <a:lumMod val="75000"/>
                                </a:schemeClr>
                              </a:solidFill>
                              <a:latin typeface="Cambria Math" panose="02040503050406030204" pitchFamily="18" charset="0"/>
                            </a:rPr>
                            <m:t>𝐾</m:t>
                          </m:r>
                        </m:e>
                        <m:sub>
                          <m:r>
                            <a:rPr lang="ru-RU" i="1">
                              <a:solidFill>
                                <a:schemeClr val="accent2">
                                  <a:lumMod val="75000"/>
                                </a:schemeClr>
                              </a:solidFill>
                              <a:latin typeface="Cambria Math" panose="02040503050406030204" pitchFamily="18" charset="0"/>
                            </a:rPr>
                            <m:t>𝑁𝐼</m:t>
                          </m:r>
                        </m:sub>
                      </m:sSub>
                      <m:r>
                        <a:rPr lang="ru-RU" i="0" smtClean="0">
                          <a:solidFill>
                            <a:schemeClr val="tx1"/>
                          </a:solidFill>
                          <a:latin typeface="Cambria Math" panose="02040503050406030204" pitchFamily="18" charset="0"/>
                        </a:rPr>
                        <m:t>=</m:t>
                      </m:r>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1" smtClean="0">
                          <a:latin typeface="Cambria Math" panose="02040503050406030204" pitchFamily="18" charset="0"/>
                        </a:rPr>
                        <m:t>=</m:t>
                      </m:r>
                      <m:r>
                        <a:rPr lang="en-US">
                          <a:latin typeface="Cambria Math" panose="02040503050406030204" pitchFamily="18" charset="0"/>
                        </a:rPr>
                        <m:t>1+</m:t>
                      </m:r>
                      <m:f>
                        <m:fPr>
                          <m:ctrlPr>
                            <a:rPr lang="ru-RU" i="1">
                              <a:solidFill>
                                <a:srgbClr val="836967"/>
                              </a:solidFill>
                              <a:latin typeface="Cambria Math" panose="02040503050406030204" pitchFamily="18" charset="0"/>
                            </a:rPr>
                          </m:ctrlPr>
                        </m:fPr>
                        <m:num>
                          <m:r>
                            <a:rPr lang="ru-RU" b="0" i="1" smtClean="0">
                              <a:solidFill>
                                <a:srgbClr val="836967"/>
                              </a:solidFill>
                              <a:latin typeface="Cambria Math" panose="02040503050406030204" pitchFamily="18" charset="0"/>
                            </a:rPr>
                            <m:t>33</m:t>
                          </m:r>
                          <m:r>
                            <a:rPr lang="en-US" i="1">
                              <a:solidFill>
                                <a:srgbClr val="FF0000"/>
                              </a:solidFill>
                              <a:latin typeface="Cambria Math" panose="02040503050406030204" pitchFamily="18" charset="0"/>
                              <a:ea typeface="Times New Roman" panose="02020603050405020304" pitchFamily="18" charset="0"/>
                            </a:rPr>
                            <m:t>000</m:t>
                          </m:r>
                        </m:num>
                        <m:den>
                          <m:r>
                            <a:rPr lang="ru-RU" b="0" i="1" smtClean="0">
                              <a:latin typeface="Cambria Math" panose="02040503050406030204" pitchFamily="18" charset="0"/>
                              <a:ea typeface="Times New Roman" panose="02020603050405020304" pitchFamily="18" charset="0"/>
                            </a:rPr>
                            <m:t>11</m:t>
                          </m:r>
                          <m:r>
                            <a:rPr lang="en-US" i="1">
                              <a:solidFill>
                                <a:srgbClr val="FF0000"/>
                              </a:solidFill>
                              <a:latin typeface="Cambria Math" panose="02040503050406030204" pitchFamily="18" charset="0"/>
                              <a:ea typeface="Times New Roman" panose="02020603050405020304" pitchFamily="18" charset="0"/>
                            </a:rPr>
                            <m:t>000</m:t>
                          </m:r>
                        </m:den>
                      </m:f>
                      <m:r>
                        <a:rPr lang="en-US" b="0" i="0" smtClean="0">
                          <a:latin typeface="Cambria Math" panose="02040503050406030204" pitchFamily="18" charset="0"/>
                        </a:rPr>
                        <m:t>=</m:t>
                      </m:r>
                      <m:r>
                        <a:rPr lang="ru-RU" b="0" i="0" smtClean="0">
                          <a:latin typeface="Cambria Math" panose="02040503050406030204" pitchFamily="18" charset="0"/>
                        </a:rPr>
                        <m:t>4</m:t>
                      </m:r>
                    </m:oMath>
                  </m:oMathPara>
                </a14:m>
                <a:endParaRPr lang="ru-RU" dirty="0"/>
              </a:p>
            </p:txBody>
          </p:sp>
        </mc:Choice>
        <mc:Fallback xmlns="">
          <p:sp>
            <p:nvSpPr>
              <p:cNvPr id="17" name="TextBox 16">
                <a:extLst>
                  <a:ext uri="{FF2B5EF4-FFF2-40B4-BE49-F238E27FC236}">
                    <a16:creationId xmlns:a16="http://schemas.microsoft.com/office/drawing/2014/main" id="{54CF483E-CA62-4943-9DAF-98AF2A2C6051}"/>
                  </a:ext>
                </a:extLst>
              </p:cNvPr>
              <p:cNvSpPr txBox="1">
                <a:spLocks noRot="1" noChangeAspect="1" noMove="1" noResize="1" noEditPoints="1" noAdjustHandles="1" noChangeArrowheads="1" noChangeShapeType="1" noTextEdit="1"/>
              </p:cNvSpPr>
              <p:nvPr/>
            </p:nvSpPr>
            <p:spPr>
              <a:xfrm>
                <a:off x="215504" y="1896027"/>
                <a:ext cx="3512343" cy="664093"/>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F074961-7C5B-4C63-8957-C30DF1A73639}"/>
                  </a:ext>
                </a:extLst>
              </p:cNvPr>
              <p:cNvSpPr txBox="1"/>
              <p:nvPr/>
            </p:nvSpPr>
            <p:spPr>
              <a:xfrm>
                <a:off x="526601" y="1163397"/>
                <a:ext cx="2926212" cy="668581"/>
              </a:xfrm>
              <a:prstGeom prst="rect">
                <a:avLst/>
              </a:prstGeom>
              <a:noFill/>
            </p:spPr>
            <p:txBody>
              <a:bodyPr wrap="square">
                <a:spAutoFit/>
              </a:bodyPr>
              <a:lstStyle/>
              <a:p>
                <a:r>
                  <a:rPr lang="en-US" dirty="0"/>
                  <a:t>New </a:t>
                </a:r>
                <a14:m>
                  <m:oMath xmlns:m="http://schemas.openxmlformats.org/officeDocument/2006/math">
                    <m:sSub>
                      <m:sSubPr>
                        <m:ctrlPr>
                          <a:rPr lang="ru-RU" i="1" smtClean="0">
                            <a:solidFill>
                              <a:srgbClr val="FF0000"/>
                            </a:solidFill>
                            <a:latin typeface="Cambria Math" panose="02040503050406030204" pitchFamily="18" charset="0"/>
                            <a:ea typeface="Times New Roman" panose="02020603050405020304" pitchFamily="18" charset="0"/>
                          </a:rPr>
                        </m:ctrlPr>
                      </m:sSubPr>
                      <m:e>
                        <m:r>
                          <a:rPr lang="ru-RU" i="1">
                            <a:solidFill>
                              <a:srgbClr val="FF0000"/>
                            </a:solidFill>
                            <a:latin typeface="Cambria Math" panose="02040503050406030204" pitchFamily="18" charset="0"/>
                            <a:ea typeface="Times New Roman" panose="02020603050405020304" pitchFamily="18" charset="0"/>
                          </a:rPr>
                          <m:t>𝑅</m:t>
                        </m:r>
                      </m:e>
                      <m:sub>
                        <m:r>
                          <a:rPr lang="en-US" i="1">
                            <a:solidFill>
                              <a:srgbClr val="FF0000"/>
                            </a:solidFill>
                            <a:latin typeface="Cambria Math" panose="02040503050406030204" pitchFamily="18" charset="0"/>
                            <a:ea typeface="Times New Roman" panose="02020603050405020304" pitchFamily="18" charset="0"/>
                          </a:rPr>
                          <m:t>𝑓𝑏</m:t>
                        </m:r>
                      </m:sub>
                    </m:sSub>
                  </m:oMath>
                </a14:m>
                <a:r>
                  <a:rPr lang="en-US" dirty="0"/>
                  <a:t> or/and new </a:t>
                </a:r>
                <a14:m>
                  <m:oMath xmlns:m="http://schemas.openxmlformats.org/officeDocument/2006/math">
                    <m:sSub>
                      <m:sSubPr>
                        <m:ctrlPr>
                          <a:rPr lang="ru-RU" i="1" smtClean="0">
                            <a:solidFill>
                              <a:srgbClr val="FF0000"/>
                            </a:solidFill>
                            <a:latin typeface="Cambria Math" panose="02040503050406030204" pitchFamily="18" charset="0"/>
                            <a:ea typeface="Times New Roman" panose="02020603050405020304" pitchFamily="18" charset="0"/>
                          </a:rPr>
                        </m:ctrlPr>
                      </m:sSubPr>
                      <m:e>
                        <m:r>
                          <a:rPr lang="ru-RU" i="1">
                            <a:solidFill>
                              <a:srgbClr val="FF0000"/>
                            </a:solidFill>
                            <a:latin typeface="Cambria Math" panose="02040503050406030204" pitchFamily="18" charset="0"/>
                            <a:ea typeface="Times New Roman" panose="02020603050405020304" pitchFamily="18" charset="0"/>
                          </a:rPr>
                          <m:t>𝑅</m:t>
                        </m:r>
                      </m:e>
                      <m:sub>
                        <m:r>
                          <a:rPr lang="en-US" b="0" i="1" smtClean="0">
                            <a:solidFill>
                              <a:srgbClr val="FF0000"/>
                            </a:solidFill>
                            <a:latin typeface="Cambria Math" panose="02040503050406030204" pitchFamily="18" charset="0"/>
                            <a:ea typeface="Times New Roman" panose="02020603050405020304" pitchFamily="18" charset="0"/>
                          </a:rPr>
                          <m:t>1</m:t>
                        </m:r>
                      </m:sub>
                    </m:sSub>
                  </m:oMath>
                </a14:m>
                <a:r>
                  <a:rPr lang="en-US" dirty="0">
                    <a:solidFill>
                      <a:srgbClr val="FF0000"/>
                    </a:solidFill>
                  </a:rPr>
                  <a:t> </a:t>
                </a:r>
                <a:r>
                  <a:rPr lang="en-US" dirty="0"/>
                  <a:t>with tolerance param</a:t>
                </a:r>
                <a:r>
                  <a:rPr lang="ru-RU" dirty="0"/>
                  <a:t>:</a:t>
                </a:r>
              </a:p>
            </p:txBody>
          </p:sp>
        </mc:Choice>
        <mc:Fallback xmlns="">
          <p:sp>
            <p:nvSpPr>
              <p:cNvPr id="19" name="TextBox 18">
                <a:extLst>
                  <a:ext uri="{FF2B5EF4-FFF2-40B4-BE49-F238E27FC236}">
                    <a16:creationId xmlns:a16="http://schemas.microsoft.com/office/drawing/2014/main" id="{2F074961-7C5B-4C63-8957-C30DF1A73639}"/>
                  </a:ext>
                </a:extLst>
              </p:cNvPr>
              <p:cNvSpPr txBox="1">
                <a:spLocks noRot="1" noChangeAspect="1" noMove="1" noResize="1" noEditPoints="1" noAdjustHandles="1" noChangeArrowheads="1" noChangeShapeType="1" noTextEdit="1"/>
              </p:cNvSpPr>
              <p:nvPr/>
            </p:nvSpPr>
            <p:spPr>
              <a:xfrm>
                <a:off x="526601" y="1163397"/>
                <a:ext cx="2926212" cy="668581"/>
              </a:xfrm>
              <a:prstGeom prst="rect">
                <a:avLst/>
              </a:prstGeom>
              <a:blipFill>
                <a:blip r:embed="rId3"/>
                <a:stretch>
                  <a:fillRect l="-1667" t="-4545" r="-2708" b="-1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942BA-D6A1-D995-ED23-8D814284B8C4}"/>
                  </a:ext>
                </a:extLst>
              </p:cNvPr>
              <p:cNvSpPr txBox="1"/>
              <p:nvPr/>
            </p:nvSpPr>
            <p:spPr>
              <a:xfrm>
                <a:off x="4572000" y="618017"/>
                <a:ext cx="4321175" cy="3947619"/>
              </a:xfrm>
              <a:prstGeom prst="rect">
                <a:avLst/>
              </a:prstGeom>
              <a:noFill/>
              <a:ln>
                <a:solidFill>
                  <a:srgbClr val="FF0000"/>
                </a:solidFill>
              </a:ln>
            </p:spPr>
            <p:txBody>
              <a:bodyPr wrap="square">
                <a:spAutoFit/>
              </a:bodyPr>
              <a:lstStyle/>
              <a:p>
                <a:r>
                  <a:rPr lang="en-US" sz="1400" dirty="0"/>
                  <a:t>New </a:t>
                </a:r>
                <a14:m>
                  <m:oMath xmlns:m="http://schemas.openxmlformats.org/officeDocument/2006/math">
                    <m:sSub>
                      <m:sSubPr>
                        <m:ctrlPr>
                          <a:rPr lang="ru-RU" sz="1400" i="1">
                            <a:latin typeface="Cambria Math" panose="02040503050406030204" pitchFamily="18" charset="0"/>
                            <a:ea typeface="Times New Roman" panose="02020603050405020304" pitchFamily="18" charset="0"/>
                          </a:rPr>
                        </m:ctrlPr>
                      </m:sSubPr>
                      <m:e>
                        <m:r>
                          <a:rPr lang="ru-RU" sz="1400" i="1">
                            <a:latin typeface="Cambria Math" panose="02040503050406030204" pitchFamily="18" charset="0"/>
                            <a:ea typeface="Times New Roman" panose="02020603050405020304" pitchFamily="18" charset="0"/>
                          </a:rPr>
                          <m:t>𝑅</m:t>
                        </m:r>
                      </m:e>
                      <m:sub>
                        <m:r>
                          <a:rPr lang="en-US" sz="1400" i="1">
                            <a:latin typeface="Cambria Math" panose="02040503050406030204" pitchFamily="18" charset="0"/>
                            <a:ea typeface="Times New Roman" panose="02020603050405020304" pitchFamily="18" charset="0"/>
                          </a:rPr>
                          <m:t>𝑓𝑏</m:t>
                        </m:r>
                      </m:sub>
                    </m:sSub>
                  </m:oMath>
                </a14:m>
                <a:r>
                  <a:rPr lang="en-US" sz="1400" dirty="0"/>
                  <a:t> or/and new </a:t>
                </a:r>
                <a14:m>
                  <m:oMath xmlns:m="http://schemas.openxmlformats.org/officeDocument/2006/math">
                    <m:sSub>
                      <m:sSubPr>
                        <m:ctrlPr>
                          <a:rPr lang="ru-RU" sz="1400" i="1">
                            <a:latin typeface="Cambria Math" panose="02040503050406030204" pitchFamily="18" charset="0"/>
                            <a:ea typeface="Times New Roman" panose="02020603050405020304" pitchFamily="18" charset="0"/>
                          </a:rPr>
                        </m:ctrlPr>
                      </m:sSubPr>
                      <m:e>
                        <m:r>
                          <a:rPr lang="ru-RU" sz="1400" i="1">
                            <a:latin typeface="Cambria Math" panose="02040503050406030204" pitchFamily="18" charset="0"/>
                            <a:ea typeface="Times New Roman" panose="02020603050405020304" pitchFamily="18" charset="0"/>
                          </a:rPr>
                          <m:t>𝑅</m:t>
                        </m:r>
                      </m:e>
                      <m:sub>
                        <m:r>
                          <a:rPr lang="en-US" sz="1400" i="1">
                            <a:latin typeface="Cambria Math" panose="02040503050406030204" pitchFamily="18" charset="0"/>
                            <a:ea typeface="Times New Roman" panose="02020603050405020304" pitchFamily="18" charset="0"/>
                          </a:rPr>
                          <m:t>1</m:t>
                        </m:r>
                      </m:sub>
                    </m:sSub>
                    <m:r>
                      <a:rPr lang="en-US" sz="1400">
                        <a:latin typeface="Cambria Math" panose="02040503050406030204" pitchFamily="18" charset="0"/>
                        <a:ea typeface="Times New Roman" panose="02020603050405020304" pitchFamily="18" charset="0"/>
                      </a:rPr>
                      <m:t>:</m:t>
                    </m:r>
                  </m:oMath>
                </a14:m>
                <a:endParaRPr lang="ru-RU" sz="1400" dirty="0"/>
              </a:p>
              <a:p>
                <a:pPr/>
                <a14:m>
                  <m:oMathPara xmlns:m="http://schemas.openxmlformats.org/officeDocument/2006/math">
                    <m:oMathParaPr>
                      <m:jc m:val="left"/>
                    </m:oMathParaPr>
                    <m:oMath xmlns:m="http://schemas.openxmlformats.org/officeDocument/2006/math">
                      <m:sSub>
                        <m:sSubPr>
                          <m:ctrlPr>
                            <a:rPr lang="ru-RU" sz="1400" i="1">
                              <a:solidFill>
                                <a:srgbClr val="836967"/>
                              </a:solidFill>
                              <a:latin typeface="Cambria Math" panose="02040503050406030204" pitchFamily="18" charset="0"/>
                            </a:rPr>
                          </m:ctrlPr>
                        </m:sSubPr>
                        <m:e>
                          <m:r>
                            <a:rPr lang="ru-RU" sz="1400" i="1">
                              <a:latin typeface="Cambria Math" panose="02040503050406030204" pitchFamily="18" charset="0"/>
                            </a:rPr>
                            <m:t>𝐾</m:t>
                          </m:r>
                        </m:e>
                        <m:sub>
                          <m:r>
                            <a:rPr lang="ru-RU" sz="1400" i="1">
                              <a:latin typeface="Cambria Math" panose="02040503050406030204" pitchFamily="18" charset="0"/>
                            </a:rPr>
                            <m:t>𝑁𝐼</m:t>
                          </m:r>
                        </m:sub>
                      </m:sSub>
                      <m:r>
                        <a:rPr lang="ru-RU" sz="1400">
                          <a:latin typeface="Cambria Math" panose="02040503050406030204" pitchFamily="18" charset="0"/>
                        </a:rPr>
                        <m:t>=</m:t>
                      </m:r>
                      <m:r>
                        <a:rPr lang="en-US" sz="1400">
                          <a:latin typeface="Cambria Math" panose="02040503050406030204" pitchFamily="18" charset="0"/>
                        </a:rPr>
                        <m:t>1+</m:t>
                      </m:r>
                      <m:f>
                        <m:fPr>
                          <m:ctrlPr>
                            <a:rPr lang="ru-RU" sz="1400" i="1">
                              <a:solidFill>
                                <a:srgbClr val="836967"/>
                              </a:solidFill>
                              <a:latin typeface="Cambria Math" panose="02040503050406030204" pitchFamily="18" charset="0"/>
                            </a:rPr>
                          </m:ctrlPr>
                        </m:fPr>
                        <m:num>
                          <m:sSub>
                            <m:sSubPr>
                              <m:ctrlPr>
                                <a:rPr lang="ru-RU" sz="1400" i="1">
                                  <a:latin typeface="Cambria Math" panose="02040503050406030204" pitchFamily="18" charset="0"/>
                                  <a:ea typeface="Times New Roman" panose="02020603050405020304" pitchFamily="18" charset="0"/>
                                </a:rPr>
                              </m:ctrlPr>
                            </m:sSubPr>
                            <m:e>
                              <m:r>
                                <a:rPr lang="ru-RU" sz="1400" i="1">
                                  <a:latin typeface="Cambria Math" panose="02040503050406030204" pitchFamily="18" charset="0"/>
                                  <a:ea typeface="Times New Roman" panose="02020603050405020304" pitchFamily="18" charset="0"/>
                                </a:rPr>
                                <m:t>𝑅</m:t>
                              </m:r>
                            </m:e>
                            <m:sub>
                              <m:r>
                                <a:rPr lang="en-US" sz="1400" i="1">
                                  <a:latin typeface="Cambria Math" panose="02040503050406030204" pitchFamily="18" charset="0"/>
                                  <a:ea typeface="Times New Roman" panose="02020603050405020304" pitchFamily="18" charset="0"/>
                                </a:rPr>
                                <m:t>𝑓𝑏</m:t>
                              </m:r>
                            </m:sub>
                          </m:sSub>
                        </m:num>
                        <m:den>
                          <m:sSub>
                            <m:sSubPr>
                              <m:ctrlPr>
                                <a:rPr lang="ru-RU" sz="1400" i="1">
                                  <a:solidFill>
                                    <a:srgbClr val="836967"/>
                                  </a:solidFill>
                                  <a:latin typeface="Cambria Math" panose="02040503050406030204" pitchFamily="18" charset="0"/>
                                </a:rPr>
                              </m:ctrlPr>
                            </m:sSubPr>
                            <m:e>
                              <m:r>
                                <a:rPr lang="ru-RU" sz="1400" i="1">
                                  <a:latin typeface="Cambria Math" panose="02040503050406030204" pitchFamily="18" charset="0"/>
                                </a:rPr>
                                <m:t>𝑅</m:t>
                              </m:r>
                            </m:e>
                            <m:sub>
                              <m:r>
                                <a:rPr lang="ru-RU" sz="1400">
                                  <a:latin typeface="Cambria Math" panose="02040503050406030204" pitchFamily="18" charset="0"/>
                                </a:rPr>
                                <m:t>1</m:t>
                              </m:r>
                            </m:sub>
                          </m:sSub>
                        </m:den>
                      </m:f>
                      <m:r>
                        <a:rPr lang="en-US" sz="1400" i="1">
                          <a:latin typeface="Cambria Math" panose="02040503050406030204" pitchFamily="18" charset="0"/>
                        </a:rPr>
                        <m:t>=</m:t>
                      </m:r>
                      <m:r>
                        <a:rPr lang="en-US" sz="1400">
                          <a:latin typeface="Cambria Math" panose="02040503050406030204" pitchFamily="18" charset="0"/>
                        </a:rPr>
                        <m:t>1+</m:t>
                      </m:r>
                      <m:f>
                        <m:fPr>
                          <m:ctrlPr>
                            <a:rPr lang="ru-RU" sz="1400" i="1">
                              <a:solidFill>
                                <a:srgbClr val="836967"/>
                              </a:solidFill>
                              <a:latin typeface="Cambria Math" panose="02040503050406030204" pitchFamily="18" charset="0"/>
                            </a:rPr>
                          </m:ctrlPr>
                        </m:fPr>
                        <m:num>
                          <m:r>
                            <a:rPr lang="ru-RU" sz="1400" i="1">
                              <a:solidFill>
                                <a:srgbClr val="836967"/>
                              </a:solidFill>
                              <a:latin typeface="Cambria Math" panose="02040503050406030204" pitchFamily="18" charset="0"/>
                            </a:rPr>
                            <m:t>33</m:t>
                          </m:r>
                          <m:r>
                            <a:rPr lang="en-US" sz="1400" i="1">
                              <a:solidFill>
                                <a:srgbClr val="FF0000"/>
                              </a:solidFill>
                              <a:latin typeface="Cambria Math" panose="02040503050406030204" pitchFamily="18" charset="0"/>
                              <a:ea typeface="Times New Roman" panose="02020603050405020304" pitchFamily="18" charset="0"/>
                            </a:rPr>
                            <m:t>000</m:t>
                          </m:r>
                        </m:num>
                        <m:den>
                          <m:r>
                            <a:rPr lang="ru-RU" sz="1400" i="1">
                              <a:latin typeface="Cambria Math" panose="02040503050406030204" pitchFamily="18" charset="0"/>
                              <a:ea typeface="Times New Roman" panose="02020603050405020304" pitchFamily="18" charset="0"/>
                            </a:rPr>
                            <m:t>11</m:t>
                          </m:r>
                          <m:r>
                            <a:rPr lang="en-US" sz="1400" i="1">
                              <a:solidFill>
                                <a:srgbClr val="FF0000"/>
                              </a:solidFill>
                              <a:latin typeface="Cambria Math" panose="02040503050406030204" pitchFamily="18" charset="0"/>
                              <a:ea typeface="Times New Roman" panose="02020603050405020304" pitchFamily="18" charset="0"/>
                            </a:rPr>
                            <m:t>000</m:t>
                          </m:r>
                        </m:den>
                      </m:f>
                      <m:r>
                        <a:rPr lang="en-US" sz="1400">
                          <a:latin typeface="Cambria Math" panose="02040503050406030204" pitchFamily="18" charset="0"/>
                        </a:rPr>
                        <m:t>=</m:t>
                      </m:r>
                      <m:r>
                        <a:rPr lang="ru-RU" sz="1400">
                          <a:latin typeface="Cambria Math" panose="02040503050406030204" pitchFamily="18" charset="0"/>
                        </a:rPr>
                        <m:t>4</m:t>
                      </m:r>
                    </m:oMath>
                  </m:oMathPara>
                </a14:m>
                <a:endParaRPr lang="ru-RU" sz="1400" dirty="0"/>
              </a:p>
              <a:p>
                <a:r>
                  <a:rPr lang="en-US" sz="1400" dirty="0"/>
                  <a:t>New </a:t>
                </a:r>
                <a14:m>
                  <m:oMath xmlns:m="http://schemas.openxmlformats.org/officeDocument/2006/math">
                    <m:sSub>
                      <m:sSubPr>
                        <m:ctrlPr>
                          <a:rPr lang="ru-RU" sz="1400" i="1" smtClean="0">
                            <a:solidFill>
                              <a:srgbClr val="FF0000"/>
                            </a:solidFill>
                            <a:latin typeface="Cambria Math" panose="02040503050406030204" pitchFamily="18" charset="0"/>
                            <a:ea typeface="Times New Roman" panose="02020603050405020304" pitchFamily="18" charset="0"/>
                          </a:rPr>
                        </m:ctrlPr>
                      </m:sSubPr>
                      <m:e>
                        <m:r>
                          <a:rPr lang="ru-RU" sz="1400" i="1">
                            <a:solidFill>
                              <a:srgbClr val="FF0000"/>
                            </a:solidFill>
                            <a:latin typeface="Cambria Math" panose="02040503050406030204" pitchFamily="18" charset="0"/>
                            <a:ea typeface="Times New Roman" panose="02020603050405020304" pitchFamily="18" charset="0"/>
                          </a:rPr>
                          <m:t>𝑅</m:t>
                        </m:r>
                      </m:e>
                      <m:sub>
                        <m:r>
                          <a:rPr lang="en-US" sz="1400" i="1">
                            <a:solidFill>
                              <a:srgbClr val="FF0000"/>
                            </a:solidFill>
                            <a:latin typeface="Cambria Math" panose="02040503050406030204" pitchFamily="18" charset="0"/>
                            <a:ea typeface="Times New Roman" panose="02020603050405020304" pitchFamily="18" charset="0"/>
                          </a:rPr>
                          <m:t>𝑓𝑏</m:t>
                        </m:r>
                      </m:sub>
                    </m:sSub>
                  </m:oMath>
                </a14:m>
                <a:r>
                  <a:rPr lang="en-US" sz="1400" dirty="0"/>
                  <a:t> or/and new </a:t>
                </a:r>
                <a14:m>
                  <m:oMath xmlns:m="http://schemas.openxmlformats.org/officeDocument/2006/math">
                    <m:sSub>
                      <m:sSubPr>
                        <m:ctrlPr>
                          <a:rPr lang="ru-RU" sz="1400" i="1" smtClean="0">
                            <a:solidFill>
                              <a:srgbClr val="FF0000"/>
                            </a:solidFill>
                            <a:latin typeface="Cambria Math" panose="02040503050406030204" pitchFamily="18" charset="0"/>
                            <a:ea typeface="Times New Roman" panose="02020603050405020304" pitchFamily="18" charset="0"/>
                          </a:rPr>
                        </m:ctrlPr>
                      </m:sSubPr>
                      <m:e>
                        <m:r>
                          <a:rPr lang="ru-RU" sz="1400" i="1">
                            <a:solidFill>
                              <a:srgbClr val="FF0000"/>
                            </a:solidFill>
                            <a:latin typeface="Cambria Math" panose="02040503050406030204" pitchFamily="18" charset="0"/>
                            <a:ea typeface="Times New Roman" panose="02020603050405020304" pitchFamily="18" charset="0"/>
                          </a:rPr>
                          <m:t>𝑅</m:t>
                        </m:r>
                      </m:e>
                      <m:sub>
                        <m:r>
                          <a:rPr lang="en-US" sz="1400" b="0" i="1" smtClean="0">
                            <a:solidFill>
                              <a:srgbClr val="FF0000"/>
                            </a:solidFill>
                            <a:latin typeface="Cambria Math" panose="02040503050406030204" pitchFamily="18" charset="0"/>
                            <a:ea typeface="Times New Roman" panose="02020603050405020304" pitchFamily="18" charset="0"/>
                          </a:rPr>
                          <m:t>1</m:t>
                        </m:r>
                      </m:sub>
                    </m:sSub>
                  </m:oMath>
                </a14:m>
                <a:r>
                  <a:rPr lang="en-US" sz="1400" dirty="0">
                    <a:solidFill>
                      <a:srgbClr val="FF0000"/>
                    </a:solidFill>
                  </a:rPr>
                  <a:t> </a:t>
                </a:r>
                <a:r>
                  <a:rPr lang="en-US" sz="1400" dirty="0"/>
                  <a:t>with tolerance parameter</a:t>
                </a:r>
                <a:r>
                  <a:rPr lang="ru-RU" sz="1400" dirty="0"/>
                  <a:t>:</a:t>
                </a:r>
              </a:p>
              <a:p>
                <a:pPr/>
                <a14:m>
                  <m:oMathPara xmlns:m="http://schemas.openxmlformats.org/officeDocument/2006/math">
                    <m:oMathParaPr>
                      <m:jc m:val="left"/>
                    </m:oMathParaPr>
                    <m:oMath xmlns:m="http://schemas.openxmlformats.org/officeDocument/2006/math">
                      <m:sSub>
                        <m:sSubPr>
                          <m:ctrlPr>
                            <a:rPr lang="ru-RU" sz="1400" i="1" smtClean="0">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solidFill>
                                    <a:srgbClr val="7030A0"/>
                                  </a:solidFill>
                                  <a:effectLst/>
                                  <a:latin typeface="Cambria Math" panose="02040503050406030204" pitchFamily="18" charset="0"/>
                                  <a:ea typeface="Calibri" panose="020F0502020204030204" pitchFamily="34" charset="0"/>
                                  <a:cs typeface="Times New Roman" panose="02020603050405020304" pitchFamily="18" charset="0"/>
                                </a:rPr>
                                <m:t>𝑚𝑎𝑥</m:t>
                              </m:r>
                            </m:sub>
                          </m:sSub>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4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𝑓𝑏𝑚𝑎𝑥</m:t>
                              </m:r>
                            </m:sub>
                          </m:sSub>
                        </m:num>
                        <m:den>
                          <m:sSub>
                            <m:sSubPr>
                              <m:ctrlPr>
                                <a:rPr lang="ru-RU" sz="14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m:t>
                              </m:r>
                              <m:r>
                                <a:rPr lang="ru-RU" sz="1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𝑖𝑛</m:t>
                              </m:r>
                            </m:sub>
                          </m:sSub>
                        </m:den>
                      </m:f>
                      <m:r>
                        <a:rPr lang="en-US" sz="14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m:t>
                              </m:r>
                            </m:sub>
                          </m:sSub>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en>
                      </m:f>
                      <m:r>
                        <a:rPr lang="en-US" sz="14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effectLst/>
                  <a:latin typeface="Golos Text" panose="020B0503020202020204"/>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smtClean="0">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𝑚𝑖𝑛</m:t>
                              </m:r>
                            </m:sub>
                          </m:sSub>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en-US" sz="14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𝑎𝑥</m:t>
                              </m:r>
                            </m:sub>
                          </m:sSub>
                        </m:den>
                      </m:f>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4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en>
                      </m:f>
                      <m:r>
                        <a:rPr lang="en-US" sz="14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rPr>
                  <a:t>Define maximum deviation from </a:t>
                </a:r>
                <a14:m>
                  <m:oMath xmlns:m="http://schemas.openxmlformats.org/officeDocument/2006/math">
                    <m:sSub>
                      <m:sSubPr>
                        <m:ctrlPr>
                          <a:rPr lang="ru-RU" sz="1400" i="1" smtClean="0">
                            <a:solidFill>
                              <a:schemeClr val="accent2">
                                <a:lumMod val="75000"/>
                              </a:schemeClr>
                            </a:solidFill>
                            <a:effectLst/>
                            <a:latin typeface="Cambria Math" panose="02040503050406030204" pitchFamily="18" charset="0"/>
                            <a:ea typeface="Times New Roman" panose="02020603050405020304" pitchFamily="18" charset="0"/>
                          </a:rPr>
                        </m:ctrlPr>
                      </m:sSubPr>
                      <m:e>
                        <m:r>
                          <a:rPr lang="en-US" sz="1400" i="1">
                            <a:solidFill>
                              <a:schemeClr val="accent2">
                                <a:lumMod val="75000"/>
                              </a:schemeClr>
                            </a:solidFill>
                            <a:effectLst/>
                            <a:latin typeface="Cambria Math" panose="02040503050406030204" pitchFamily="18" charset="0"/>
                            <a:ea typeface="Times New Roman" panose="02020603050405020304" pitchFamily="18" charset="0"/>
                          </a:rPr>
                          <m:t>𝐾</m:t>
                        </m:r>
                      </m:e>
                      <m:sub>
                        <m:r>
                          <a:rPr lang="en-US" sz="1400" i="1">
                            <a:solidFill>
                              <a:schemeClr val="accent2">
                                <a:lumMod val="75000"/>
                              </a:schemeClr>
                            </a:solidFill>
                            <a:effectLst/>
                            <a:latin typeface="Cambria Math" panose="02040503050406030204" pitchFamily="18" charset="0"/>
                            <a:ea typeface="Times New Roman" panose="02020603050405020304" pitchFamily="18" charset="0"/>
                          </a:rPr>
                          <m:t>𝑁𝐼</m:t>
                        </m:r>
                      </m:sub>
                    </m:sSub>
                  </m:oMath>
                </a14:m>
                <a:r>
                  <a:rPr lang="en-US" sz="1400" dirty="0">
                    <a:solidFill>
                      <a:srgbClr val="FF0000"/>
                    </a:solidFill>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defined by resistance tolerance</a:t>
                </a:r>
                <a:endParaRPr lang="ru-RU" sz="1400" dirty="0">
                  <a:effectLst/>
                  <a:latin typeface="Golos Text" panose="020B0503020202020204"/>
                  <a:ea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ru-RU" sz="1400" i="1">
                              <a:latin typeface="Cambria Math" panose="02040503050406030204" pitchFamily="18" charset="0"/>
                              <a:cs typeface="Times New Roman" panose="02020603050405020304" pitchFamily="18" charset="0"/>
                            </a:rPr>
                          </m:ctrlPr>
                        </m:dPr>
                        <m:e>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𝑚𝑎𝑥</m:t>
                                      </m:r>
                                    </m:sub>
                                  </m:sSub>
                                </m:sub>
                              </m:sSub>
                              <m:r>
                                <a:rPr lang="en-US"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𝑁𝐼</m:t>
                                  </m:r>
                                </m:sub>
                              </m:sSub>
                            </m:den>
                          </m:f>
                        </m:e>
                      </m:d>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effectLst/>
                  <a:latin typeface="Golos Text" panose="020B0503020202020204"/>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ru-RU" sz="1400" i="1">
                              <a:latin typeface="Cambria Math" panose="02040503050406030204" pitchFamily="18" charset="0"/>
                              <a:cs typeface="Times New Roman" panose="02020603050405020304" pitchFamily="18" charset="0"/>
                            </a:rPr>
                          </m:ctrlPr>
                        </m:dPr>
                        <m:e>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𝑁𝐼</m:t>
                                  </m:r>
                                </m:sub>
                              </m:sSub>
                            </m:den>
                          </m:f>
                        </m:e>
                      </m:d>
                      <m:r>
                        <a:rPr lang="en-US" sz="14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E6942BA-D6A1-D995-ED23-8D814284B8C4}"/>
                  </a:ext>
                </a:extLst>
              </p:cNvPr>
              <p:cNvSpPr txBox="1">
                <a:spLocks noRot="1" noChangeAspect="1" noMove="1" noResize="1" noEditPoints="1" noAdjustHandles="1" noChangeArrowheads="1" noChangeShapeType="1" noTextEdit="1"/>
              </p:cNvSpPr>
              <p:nvPr/>
            </p:nvSpPr>
            <p:spPr>
              <a:xfrm>
                <a:off x="4572000" y="618017"/>
                <a:ext cx="4321175" cy="3947619"/>
              </a:xfrm>
              <a:prstGeom prst="rect">
                <a:avLst/>
              </a:prstGeom>
              <a:blipFill>
                <a:blip r:embed="rId4"/>
                <a:stretch>
                  <a:fillRect l="-281"/>
                </a:stretch>
              </a:blipFill>
              <a:ln>
                <a:solidFill>
                  <a:srgbClr val="FF0000"/>
                </a:solidFill>
              </a:ln>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961E5F5D-BC58-EFB5-BD12-3A71EDC407C5}"/>
              </a:ext>
            </a:extLst>
          </p:cNvPr>
          <p:cNvPicPr>
            <a:picLocks noChangeAspect="1"/>
          </p:cNvPicPr>
          <p:nvPr/>
        </p:nvPicPr>
        <p:blipFill>
          <a:blip r:embed="rId5"/>
          <a:stretch>
            <a:fillRect/>
          </a:stretch>
        </p:blipFill>
        <p:spPr>
          <a:xfrm>
            <a:off x="299911" y="2789223"/>
            <a:ext cx="3820765" cy="957965"/>
          </a:xfrm>
          <a:prstGeom prst="rect">
            <a:avLst/>
          </a:prstGeom>
        </p:spPr>
      </p:pic>
      <p:sp>
        <p:nvSpPr>
          <p:cNvPr id="6" name="Прямоугольник 5">
            <a:extLst>
              <a:ext uri="{FF2B5EF4-FFF2-40B4-BE49-F238E27FC236}">
                <a16:creationId xmlns:a16="http://schemas.microsoft.com/office/drawing/2014/main" id="{CB02590D-9B7F-5D1A-6373-86890B0B5536}"/>
              </a:ext>
            </a:extLst>
          </p:cNvPr>
          <p:cNvSpPr/>
          <p:nvPr/>
        </p:nvSpPr>
        <p:spPr>
          <a:xfrm>
            <a:off x="326471" y="3297609"/>
            <a:ext cx="3767643" cy="104802"/>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BF30EC-2809-A1B6-EFED-2B3EDC5C13A1}"/>
                  </a:ext>
                </a:extLst>
              </p:cNvPr>
              <p:cNvSpPr txBox="1"/>
              <p:nvPr/>
            </p:nvSpPr>
            <p:spPr>
              <a:xfrm>
                <a:off x="267911" y="3894448"/>
                <a:ext cx="39688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=0,01 </m:t>
                      </m:r>
                      <m:r>
                        <a:rPr lang="en-US" sz="1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𝑓𝑜𝑟</m:t>
                      </m:r>
                      <m:r>
                        <a:rPr lang="en-US" sz="18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 1%</m:t>
                      </m:r>
                    </m:oMath>
                  </m:oMathPara>
                </a14:m>
                <a:endParaRPr lang="ru-RU" dirty="0"/>
              </a:p>
            </p:txBody>
          </p:sp>
        </mc:Choice>
        <mc:Fallback xmlns="">
          <p:sp>
            <p:nvSpPr>
              <p:cNvPr id="8" name="TextBox 7">
                <a:extLst>
                  <a:ext uri="{FF2B5EF4-FFF2-40B4-BE49-F238E27FC236}">
                    <a16:creationId xmlns:a16="http://schemas.microsoft.com/office/drawing/2014/main" id="{ABBF30EC-2809-A1B6-EFED-2B3EDC5C13A1}"/>
                  </a:ext>
                </a:extLst>
              </p:cNvPr>
              <p:cNvSpPr txBox="1">
                <a:spLocks noRot="1" noChangeAspect="1" noMove="1" noResize="1" noEditPoints="1" noAdjustHandles="1" noChangeArrowheads="1" noChangeShapeType="1" noTextEdit="1"/>
              </p:cNvSpPr>
              <p:nvPr/>
            </p:nvSpPr>
            <p:spPr>
              <a:xfrm>
                <a:off x="267911" y="3894448"/>
                <a:ext cx="3968809" cy="369332"/>
              </a:xfrm>
              <a:prstGeom prst="rect">
                <a:avLst/>
              </a:prstGeom>
              <a:blipFill>
                <a:blip r:embed="rId6"/>
                <a:stretch>
                  <a:fillRect b="-13333"/>
                </a:stretch>
              </a:blipFill>
            </p:spPr>
            <p:txBody>
              <a:bodyPr/>
              <a:lstStyle/>
              <a:p>
                <a:r>
                  <a:rPr lang="ru-RU">
                    <a:noFill/>
                  </a:rPr>
                  <a:t> </a:t>
                </a:r>
              </a:p>
            </p:txBody>
          </p:sp>
        </mc:Fallback>
      </mc:AlternateContent>
    </p:spTree>
    <p:extLst>
      <p:ext uri="{BB962C8B-B14F-4D97-AF65-F5344CB8AC3E}">
        <p14:creationId xmlns:p14="http://schemas.microsoft.com/office/powerpoint/2010/main" val="2613416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EC47A6-3D9D-42CC-B147-B6E4DB76DF57}"/>
                  </a:ext>
                </a:extLst>
              </p:cNvPr>
              <p:cNvSpPr txBox="1"/>
              <p:nvPr/>
            </p:nvSpPr>
            <p:spPr>
              <a:xfrm>
                <a:off x="4594186" y="748470"/>
                <a:ext cx="4298989" cy="30612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𝑚𝑎𝑥</m:t>
                              </m:r>
                            </m:sub>
                          </m:sSub>
                        </m:sub>
                      </m:sSub>
                      <m:r>
                        <a:rPr lang="en-US" sz="1400">
                          <a:latin typeface="Cambria Math" panose="02040503050406030204" pitchFamily="18" charset="0"/>
                          <a:ea typeface="Calibri" panose="020F0502020204030204" pitchFamily="34" charset="0"/>
                          <a:cs typeface="Times New Roman" panose="02020603050405020304" pitchFamily="18" charset="0"/>
                        </a:rPr>
                        <m:t>=</m:t>
                      </m:r>
                      <m: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𝑓𝑏𝑚𝑎𝑥</m:t>
                              </m:r>
                            </m:sub>
                          </m:sSub>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𝑖𝑛</m:t>
                              </m:r>
                            </m:sub>
                          </m:sSub>
                        </m:den>
                      </m:f>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en>
                      </m:f>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400" dirty="0">
                  <a:latin typeface="Golos Text" panose="020B0503020202020204"/>
                  <a:ea typeface="Calibri" panose="020F0502020204030204" pitchFamily="34" charset="0"/>
                  <a:cs typeface="Times New Roman" panose="02020603050405020304" pitchFamily="18" charset="0"/>
                </a:endParaRPr>
              </a:p>
              <a:p>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latin typeface="Golos Text" panose="020B0503020202020204"/>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a:latin typeface="Cambria Math" panose="02040503050406030204" pitchFamily="18" charset="0"/>
                          <a:ea typeface="Calibri" panose="020F0502020204030204" pitchFamily="34" charset="0"/>
                          <a:cs typeface="Times New Roman" panose="02020603050405020304" pitchFamily="18" charset="0"/>
                        </a:rPr>
                        <m:t>=</m:t>
                      </m:r>
                      <m: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𝑓𝑏</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400" i="1">
                                  <a:solidFill>
                                    <a:srgbClr val="836967"/>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m:t>
                              </m:r>
                              <m:r>
                                <a:rPr lang="ru-RU"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𝑀</m:t>
                          </m:r>
                          <m:r>
                            <a:rPr lang="en-US" sz="1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en>
                      </m:f>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400" dirty="0">
                  <a:latin typeface="Golos Text" panose="020B0503020202020204"/>
                  <a:ea typeface="Calibri" panose="020F0502020204030204" pitchFamily="34" charset="0"/>
                  <a:cs typeface="Times New Roman" panose="02020603050405020304" pitchFamily="18" charset="0"/>
                </a:endParaRPr>
              </a:p>
              <a:p>
                <a:endParaRPr lang="ru-RU" sz="1400" dirty="0">
                  <a:latin typeface="Golos Text" panose="020B0503020202020204"/>
                  <a:ea typeface="Calibri" panose="020F0502020204030204" pitchFamily="34" charset="0"/>
                  <a:cs typeface="Times New Roman" panose="02020603050405020304" pitchFamily="18" charset="0"/>
                </a:endParaRPr>
              </a:p>
              <a:p>
                <a:r>
                  <a:rPr lang="en-US" sz="1400" dirty="0">
                    <a:latin typeface="Times New Roman" panose="02020603050405020304" pitchFamily="18" charset="0"/>
                    <a:ea typeface="Times New Roman" panose="02020603050405020304" pitchFamily="18" charset="0"/>
                  </a:rPr>
                  <a:t>Define maximum deviation from </a:t>
                </a:r>
                <a14:m>
                  <m:oMath xmlns:m="http://schemas.openxmlformats.org/officeDocument/2006/math">
                    <m:sSub>
                      <m:sSubPr>
                        <m:ctrlPr>
                          <a:rPr lang="ru-RU" sz="1400" i="1">
                            <a:solidFill>
                              <a:schemeClr val="accent2">
                                <a:lumMod val="75000"/>
                              </a:schemeClr>
                            </a:solidFill>
                            <a:latin typeface="Cambria Math" panose="02040503050406030204" pitchFamily="18" charset="0"/>
                            <a:ea typeface="Times New Roman" panose="02020603050405020304" pitchFamily="18" charset="0"/>
                          </a:rPr>
                        </m:ctrlPr>
                      </m:sSubPr>
                      <m:e>
                        <m:r>
                          <a:rPr lang="en-US" sz="1400" i="1">
                            <a:solidFill>
                              <a:schemeClr val="accent2">
                                <a:lumMod val="75000"/>
                              </a:schemeClr>
                            </a:solidFill>
                            <a:latin typeface="Cambria Math" panose="02040503050406030204" pitchFamily="18" charset="0"/>
                            <a:ea typeface="Times New Roman" panose="02020603050405020304" pitchFamily="18" charset="0"/>
                          </a:rPr>
                          <m:t>𝐾</m:t>
                        </m:r>
                      </m:e>
                      <m:sub>
                        <m:r>
                          <a:rPr lang="en-US" sz="1400" i="1">
                            <a:solidFill>
                              <a:schemeClr val="accent2">
                                <a:lumMod val="75000"/>
                              </a:schemeClr>
                            </a:solidFill>
                            <a:latin typeface="Cambria Math" panose="02040503050406030204" pitchFamily="18" charset="0"/>
                            <a:ea typeface="Times New Roman" panose="02020603050405020304" pitchFamily="18" charset="0"/>
                          </a:rPr>
                          <m:t>𝑁𝐼</m:t>
                        </m:r>
                      </m:sub>
                    </m:sSub>
                  </m:oMath>
                </a14:m>
                <a:r>
                  <a:rPr lang="en-US" sz="1400" dirty="0">
                    <a:solidFill>
                      <a:srgbClr val="FF0000"/>
                    </a:solidFill>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defined by resistance tolerance</a:t>
                </a:r>
                <a:endParaRPr lang="ru-RU" sz="1400" dirty="0">
                  <a:latin typeface="Golos Text" panose="020B0503020202020204"/>
                  <a:ea typeface="Times New Roman" panose="02020603050405020304" pitchFamily="18" charset="0"/>
                </a:endParaRPr>
              </a:p>
              <a:p>
                <a14:m>
                  <m:oMath xmlns:m="http://schemas.openxmlformats.org/officeDocument/2006/math">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latin typeface="Cambria Math" panose="02040503050406030204" pitchFamily="18" charset="0"/>
                                <a:ea typeface="Calibri" panose="020F0502020204030204" pitchFamily="34" charset="0"/>
                                <a:cs typeface="Times New Roman" panose="02020603050405020304" pitchFamily="18" charset="0"/>
                              </a:rPr>
                              <m:t>𝑅</m:t>
                            </m:r>
                            <m:r>
                              <a:rPr lang="en-US" sz="1400" i="1">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ru-RU" sz="1400" i="1" smtClean="0">
                            <a:latin typeface="Cambria Math" panose="02040503050406030204" pitchFamily="18" charset="0"/>
                            <a:cs typeface="Times New Roman" panose="02020603050405020304" pitchFamily="18" charset="0"/>
                          </a:rPr>
                        </m:ctrlPr>
                      </m:dPr>
                      <m:e>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𝑚𝑎𝑥</m:t>
                                    </m:r>
                                  </m:sub>
                                </m:sSub>
                              </m:sub>
                            </m:sSub>
                            <m:r>
                              <a:rPr lang="en-US"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𝑁𝐼</m:t>
                                </m:r>
                              </m:sub>
                            </m:sSub>
                          </m:den>
                        </m:f>
                      </m:e>
                    </m:d>
                    <m:r>
                      <a:rPr lang="en-US" sz="1400" i="1">
                        <a:latin typeface="Cambria Math" panose="02040503050406030204" pitchFamily="18" charset="0"/>
                        <a:ea typeface="Calibri" panose="020F0502020204030204" pitchFamily="34" charset="0"/>
                        <a:cs typeface="Times New Roman" panose="02020603050405020304" pitchFamily="18" charset="0"/>
                      </a:rPr>
                      <m:t>=</m:t>
                    </m:r>
                  </m:oMath>
                </a14:m>
                <a: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(should be less then 5%)</a:t>
                </a:r>
                <a:endParaRPr lang="ru-RU" sz="1400" dirty="0">
                  <a:latin typeface="Golos Text" panose="020B0503020202020204"/>
                  <a:ea typeface="Calibri" panose="020F0502020204030204" pitchFamily="34" charset="0"/>
                  <a:cs typeface="Times New Roman" panose="02020603050405020304" pitchFamily="18" charset="0"/>
                </a:endParaRPr>
              </a:p>
              <a:p>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latin typeface="Golos Text" panose="020B0503020202020204"/>
                  <a:ea typeface="Calibri" panose="020F0502020204030204" pitchFamily="34" charset="0"/>
                  <a:cs typeface="Times New Roman" panose="02020603050405020304" pitchFamily="18" charset="0"/>
                </a:endParaRPr>
              </a:p>
              <a:p>
                <a14:m>
                  <m:oMath xmlns:m="http://schemas.openxmlformats.org/officeDocument/2006/math">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latin typeface="Cambria Math" panose="02040503050406030204" pitchFamily="18" charset="0"/>
                                <a:ea typeface="Calibri" panose="020F0502020204030204" pitchFamily="34" charset="0"/>
                                <a:cs typeface="Times New Roman" panose="02020603050405020304" pitchFamily="18" charset="0"/>
                              </a:rPr>
                              <m:t>𝑅</m:t>
                            </m:r>
                            <m:r>
                              <a:rPr lang="en-US" sz="1400" i="1">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ru-RU" sz="1400" i="1" smtClean="0">
                            <a:latin typeface="Cambria Math" panose="02040503050406030204" pitchFamily="18" charset="0"/>
                            <a:cs typeface="Times New Roman" panose="02020603050405020304" pitchFamily="18" charset="0"/>
                          </a:rPr>
                        </m:ctrlPr>
                      </m:dPr>
                      <m:e>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𝑁𝐼</m:t>
                                </m:r>
                              </m:sub>
                            </m:sSub>
                          </m:den>
                        </m:f>
                      </m:e>
                    </m:d>
                    <m:r>
                      <a:rPr lang="en-US" sz="1400" i="1">
                        <a:latin typeface="Cambria Math" panose="02040503050406030204" pitchFamily="18" charset="0"/>
                        <a:ea typeface="Calibri" panose="020F0502020204030204" pitchFamily="34" charset="0"/>
                        <a:cs typeface="Times New Roman" panose="02020603050405020304" pitchFamily="18" charset="0"/>
                      </a:rPr>
                      <m:t>=</m:t>
                    </m:r>
                  </m:oMath>
                </a14:m>
                <a: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(should be less then 5%)</a:t>
                </a:r>
                <a:endParaRPr lang="ru-RU" sz="1400" dirty="0">
                  <a:latin typeface="Golos Text" panose="020B0503020202020204"/>
                  <a:ea typeface="Calibri" panose="020F0502020204030204" pitchFamily="34" charset="0"/>
                  <a:cs typeface="Times New Roman" panose="02020603050405020304" pitchFamily="18" charset="0"/>
                </a:endParaRPr>
              </a:p>
              <a:p>
                <a:endParaRPr lang="en-US" sz="1400" i="1" dirty="0">
                  <a:effectLst/>
                  <a:latin typeface="Cambria Math" panose="02040503050406030204" pitchFamily="18" charset="0"/>
                  <a:ea typeface="Calibri" panose="020F0502020204030204" pitchFamily="34"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C1EC47A6-3D9D-42CC-B147-B6E4DB76DF57}"/>
                  </a:ext>
                </a:extLst>
              </p:cNvPr>
              <p:cNvSpPr txBox="1">
                <a:spLocks noRot="1" noChangeAspect="1" noMove="1" noResize="1" noEditPoints="1" noAdjustHandles="1" noChangeArrowheads="1" noChangeShapeType="1" noTextEdit="1"/>
              </p:cNvSpPr>
              <p:nvPr/>
            </p:nvSpPr>
            <p:spPr>
              <a:xfrm>
                <a:off x="4594186" y="748470"/>
                <a:ext cx="4298989" cy="3061223"/>
              </a:xfrm>
              <a:prstGeom prst="rect">
                <a:avLst/>
              </a:prstGeom>
              <a:blipFill>
                <a:blip r:embed="rId2"/>
                <a:stretch>
                  <a:fillRect l="-426"/>
                </a:stretch>
              </a:blipFill>
            </p:spPr>
            <p:txBody>
              <a:bodyPr/>
              <a:lstStyle/>
              <a:p>
                <a:r>
                  <a:rPr lang="ru-RU">
                    <a:noFill/>
                  </a:rPr>
                  <a:t> </a:t>
                </a:r>
              </a:p>
            </p:txBody>
          </p:sp>
        </mc:Fallback>
      </mc:AlternateContent>
      <p:sp>
        <p:nvSpPr>
          <p:cNvPr id="14" name="Прямоугольник 13">
            <a:extLst>
              <a:ext uri="{FF2B5EF4-FFF2-40B4-BE49-F238E27FC236}">
                <a16:creationId xmlns:a16="http://schemas.microsoft.com/office/drawing/2014/main" id="{5C53DE52-8D01-8BAC-CF33-38A2E85DCBD2}"/>
              </a:ext>
            </a:extLst>
          </p:cNvPr>
          <p:cNvSpPr/>
          <p:nvPr/>
        </p:nvSpPr>
        <p:spPr>
          <a:xfrm>
            <a:off x="683623" y="836023"/>
            <a:ext cx="3152503" cy="269966"/>
          </a:xfrm>
          <a:prstGeom prst="rect">
            <a:avLst/>
          </a:prstGeom>
          <a:solidFill>
            <a:srgbClr val="00B050">
              <a:alpha val="30196"/>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a:extLst>
              <a:ext uri="{FF2B5EF4-FFF2-40B4-BE49-F238E27FC236}">
                <a16:creationId xmlns:a16="http://schemas.microsoft.com/office/drawing/2014/main" id="{1E40E299-F05D-C6DB-33AA-F9B0E2048888}"/>
              </a:ext>
            </a:extLst>
          </p:cNvPr>
          <p:cNvSpPr/>
          <p:nvPr/>
        </p:nvSpPr>
        <p:spPr>
          <a:xfrm>
            <a:off x="4572000" y="2533749"/>
            <a:ext cx="3960813" cy="1054945"/>
          </a:xfrm>
          <a:prstGeom prst="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Starting data</a:t>
            </a:r>
            <a:endParaRPr lang="ru-RU"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807395-2485-74DA-E8F9-BF137D55979B}"/>
                  </a:ext>
                </a:extLst>
              </p:cNvPr>
              <p:cNvSpPr txBox="1"/>
              <p:nvPr/>
            </p:nvSpPr>
            <p:spPr>
              <a:xfrm>
                <a:off x="273011" y="555625"/>
                <a:ext cx="4298989" cy="4299767"/>
              </a:xfrm>
              <a:prstGeom prst="rect">
                <a:avLst/>
              </a:prstGeom>
              <a:noFill/>
            </p:spPr>
            <p:txBody>
              <a:bodyPr wrap="square">
                <a:spAutoFit/>
              </a:bodyPr>
              <a:lstStyle/>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Required gain of amplifier</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solidFill>
                              <a:schemeClr val="accent2">
                                <a:lumMod val="75000"/>
                              </a:schemeClr>
                            </a:solidFill>
                            <a:effectLst/>
                            <a:latin typeface="Cambria Math" panose="02040503050406030204" pitchFamily="18" charset="0"/>
                            <a:ea typeface="Times New Roman" panose="02020603050405020304" pitchFamily="18" charset="0"/>
                          </a:rPr>
                        </m:ctrlPr>
                      </m:sSubPr>
                      <m:e>
                        <m:r>
                          <a:rPr lang="en-US" sz="1100" b="0" i="1">
                            <a:solidFill>
                              <a:schemeClr val="accent2">
                                <a:lumMod val="75000"/>
                              </a:schemeClr>
                            </a:solidFill>
                            <a:effectLst/>
                            <a:latin typeface="Cambria Math" panose="02040503050406030204" pitchFamily="18" charset="0"/>
                            <a:ea typeface="Times New Roman" panose="02020603050405020304" pitchFamily="18" charset="0"/>
                          </a:rPr>
                          <m:t>𝐾</m:t>
                        </m:r>
                      </m:e>
                      <m:sub>
                        <m:r>
                          <a:rPr lang="en-US" sz="1100" b="0" i="1">
                            <a:solidFill>
                              <a:schemeClr val="accent2">
                                <a:lumMod val="75000"/>
                              </a:schemeClr>
                            </a:solidFill>
                            <a:effectLst/>
                            <a:latin typeface="Cambria Math" panose="02040503050406030204" pitchFamily="18" charset="0"/>
                            <a:ea typeface="Times New Roman" panose="02020603050405020304" pitchFamily="18" charset="0"/>
                          </a:rPr>
                          <m:t>𝑁𝐼</m:t>
                        </m:r>
                      </m:sub>
                    </m:sSub>
                    <m:r>
                      <a:rPr lang="ru-RU" sz="1100" b="0">
                        <a:effectLst/>
                        <a:latin typeface="Cambria Math" panose="02040503050406030204" pitchFamily="18" charset="0"/>
                        <a:ea typeface="Times New Roman" panose="02020603050405020304" pitchFamily="18" charset="0"/>
                      </a:rPr>
                      <m:t>=</m:t>
                    </m:r>
                  </m:oMath>
                </a14:m>
                <a:r>
                  <a:rPr lang="ru-RU"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Required tolerance: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ru-RU" sz="1100" i="1" smtClean="0">
                            <a:effectLst/>
                            <a:latin typeface="Cambria Math" panose="02040503050406030204" pitchFamily="18" charset="0"/>
                          </a:rPr>
                        </m:ctrlPr>
                      </m:sSubPr>
                      <m:e>
                        <m:r>
                          <a:rPr lang="el-GR" sz="1100" b="0" i="1">
                            <a:latin typeface="Cambria Math" panose="02040503050406030204" pitchFamily="18" charset="0"/>
                            <a:ea typeface="Calibri" panose="020F0502020204030204" pitchFamily="34" charset="0"/>
                            <a:cs typeface="Times New Roman" panose="02020603050405020304" pitchFamily="18" charset="0"/>
                          </a:rPr>
                          <m:t>𝛥</m:t>
                        </m:r>
                        <m:r>
                          <a:rPr lang="en-US" sz="1100" b="0" i="1">
                            <a:latin typeface="Cambria Math" panose="02040503050406030204" pitchFamily="18" charset="0"/>
                            <a:ea typeface="Calibri" panose="020F0502020204030204" pitchFamily="34" charset="0"/>
                            <a:cs typeface="Times New Roman" panose="02020603050405020304" pitchFamily="18" charset="0"/>
                          </a:rPr>
                          <m:t>𝐾</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100" i="1">
                                <a:latin typeface="Cambria Math" panose="02040503050406030204" pitchFamily="18" charset="0"/>
                              </a:rPr>
                            </m:ctrlPr>
                          </m:sSubPr>
                          <m:e>
                            <m:r>
                              <a:rPr lang="en-US" sz="1100" b="0" i="1" smtClean="0">
                                <a:latin typeface="Cambria Math" panose="02040503050406030204" pitchFamily="18" charset="0"/>
                              </a:rPr>
                              <m:t>𝐼</m:t>
                            </m:r>
                          </m:e>
                          <m:sub>
                            <m:r>
                              <a:rPr lang="en-US" sz="1100" b="0"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r>
                      <a:rPr lang="ru-RU" sz="1100" b="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ru-RU"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Operational Amplifier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Voltage source power supply</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ru-RU" sz="1100" b="0">
                        <a:effectLst/>
                        <a:latin typeface="Cambria Math" panose="02040503050406030204" pitchFamily="18" charset="0"/>
                        <a:ea typeface="Times New Roman" panose="02020603050405020304" pitchFamily="18" charset="0"/>
                      </a:rPr>
                      <m:t>=</m:t>
                    </m:r>
                    <m:r>
                      <a:rPr lang="en-US" sz="1100" b="0" i="0" smtClean="0">
                        <a:solidFill>
                          <a:srgbClr val="FF0000"/>
                        </a:solidFill>
                        <a:effectLst/>
                        <a:latin typeface="Cambria Math" panose="02040503050406030204" pitchFamily="18" charset="0"/>
                        <a:ea typeface="Times New Roman" panose="02020603050405020304" pitchFamily="18" charset="0"/>
                      </a:rPr>
                      <m:t>3</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VPP</a:t>
                </a:r>
                <a14:m>
                  <m:oMath xmlns:m="http://schemas.openxmlformats.org/officeDocument/2006/math">
                    <m:r>
                      <a:rPr lang="en-US" sz="1100" b="0" i="0" smtClean="0">
                        <a:latin typeface="Cambria Math" panose="02040503050406030204" pitchFamily="18" charset="0"/>
                        <a:ea typeface="Times New Roman" panose="02020603050405020304" pitchFamily="18" charset="0"/>
                      </a:rPr>
                      <m:t>−</m:t>
                    </m:r>
                    <m:r>
                      <a:rPr lang="ru-RU" sz="1100" b="0">
                        <a:latin typeface="Cambria Math" panose="02040503050406030204" pitchFamily="18" charset="0"/>
                        <a:ea typeface="Times New Roman" panose="02020603050405020304" pitchFamily="18" charset="0"/>
                      </a:rPr>
                      <m:t>=</m:t>
                    </m:r>
                    <m:r>
                      <a:rPr lang="en-US" sz="1100" b="0" i="0" smtClean="0">
                        <a:solidFill>
                          <a:srgbClr val="FF0000"/>
                        </a:solidFill>
                        <a:latin typeface="Cambria Math" panose="02040503050406030204" pitchFamily="18" charset="0"/>
                        <a:ea typeface="Times New Roman" panose="02020603050405020304" pitchFamily="18" charset="0"/>
                      </a:rPr>
                      <m:t>3</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Frequency for time domain simulation</a:t>
                </a:r>
                <a:endParaRPr lang="en-US" sz="1100" b="1" i="1" dirty="0">
                  <a:latin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𝑡𝑒𝑠𝑡</m:t>
                        </m:r>
                        <m:r>
                          <a:rPr lang="en-US" sz="1100" b="0" i="1" smtClean="0">
                            <a:latin typeface="Cambria Math" panose="02040503050406030204" pitchFamily="18" charset="0"/>
                          </a:rPr>
                          <m:t>_1</m:t>
                        </m:r>
                      </m:sub>
                    </m:sSub>
                    <m:r>
                      <a:rPr lang="en-US" sz="1100" b="0" i="1" smtClean="0">
                        <a:latin typeface="Cambria Math" panose="02040503050406030204" pitchFamily="18" charset="0"/>
                      </a:rPr>
                      <m:t>=</m:t>
                    </m:r>
                    <m:r>
                      <a:rPr lang="en-US" sz="1100" b="0" i="1" smtClean="0">
                        <a:solidFill>
                          <a:srgbClr val="FF0000"/>
                        </a:solidFill>
                        <a:latin typeface="Cambria Math" panose="02040503050406030204" pitchFamily="18" charset="0"/>
                      </a:rPr>
                      <m:t>500</m:t>
                    </m:r>
                  </m:oMath>
                </a14:m>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2</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5000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600"/>
                  </a:spcAft>
                  <a:tabLst>
                    <a:tab pos="5940425" algn="r"/>
                  </a:tabLst>
                </a:pPr>
                <a:r>
                  <a:rPr lang="en-US" sz="1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𝑓</m:t>
                        </m:r>
                      </m:e>
                      <m:sub>
                        <m:r>
                          <a:rPr lang="en-US" sz="1100" b="0" i="1" smtClean="0">
                            <a:latin typeface="Cambria Math" panose="02040503050406030204" pitchFamily="18" charset="0"/>
                          </a:rPr>
                          <m:t>𝑡𝑒𝑠</m:t>
                        </m:r>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𝑡</m:t>
                            </m:r>
                          </m:e>
                          <m:sub>
                            <m:r>
                              <a:rPr lang="en-US" sz="1100" b="0" i="1" smtClean="0">
                                <a:latin typeface="Cambria Math" panose="02040503050406030204" pitchFamily="18" charset="0"/>
                              </a:rPr>
                              <m:t>3</m:t>
                            </m:r>
                          </m:sub>
                        </m:sSub>
                      </m:sub>
                    </m:sSub>
                    <m:r>
                      <a:rPr lang="en-US" sz="1100" b="0" i="1" smtClean="0">
                        <a:latin typeface="Cambria Math" panose="02040503050406030204" pitchFamily="18" charset="0"/>
                      </a:rPr>
                      <m:t>= </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100000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1100" dirty="0" err="1">
                    <a:effectLst/>
                    <a:latin typeface="Times New Roman" panose="02020603050405020304" pitchFamily="18" charset="0"/>
                    <a:ea typeface="Times New Roman" panose="02020603050405020304" pitchFamily="18" charset="0"/>
                    <a:cs typeface="Times New Roman" panose="02020603050405020304" pitchFamily="18" charset="0"/>
                  </a:rPr>
                  <a:t>Hz</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Test signal voltage magnitude</a:t>
                </a:r>
                <a:r>
                  <a:rPr lang="en-US" sz="1100" b="1" dirty="0">
                    <a:latin typeface="Times New Roman" panose="02020603050405020304" pitchFamily="18" charset="0"/>
                    <a:cs typeface="Times New Roman" panose="02020603050405020304" pitchFamily="18" charset="0"/>
                  </a:rPr>
                  <a:t> </a:t>
                </a:r>
                <a:endParaRPr lang="en-US" sz="1100" b="1" i="1" dirty="0">
                  <a:latin typeface="Times New Roman" panose="02020603050405020304" pitchFamily="18" charset="0"/>
                  <a:cs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𝑡𝑒𝑠</m:t>
                        </m:r>
                        <m:sSub>
                          <m:sSubPr>
                            <m:ctrlPr>
                              <a:rPr lang="en-US" sz="1100" i="1">
                                <a:latin typeface="Cambria Math" panose="02040503050406030204" pitchFamily="18" charset="0"/>
                              </a:rPr>
                            </m:ctrlPr>
                          </m:sSubPr>
                          <m:e>
                            <m:r>
                              <a:rPr lang="en-US" sz="1100" b="0" i="1">
                                <a:latin typeface="Cambria Math" panose="02040503050406030204" pitchFamily="18" charset="0"/>
                              </a:rPr>
                              <m:t>𝑡</m:t>
                            </m:r>
                          </m:e>
                          <m:sub>
                            <m:r>
                              <a:rPr lang="en-US" sz="1100" b="0" i="1" smtClean="0">
                                <a:latin typeface="Cambria Math" panose="02040503050406030204" pitchFamily="18" charset="0"/>
                              </a:rPr>
                              <m:t>𝐴𝐶</m:t>
                            </m:r>
                          </m:sub>
                        </m:sSub>
                      </m:sub>
                    </m:sSub>
                    <m:r>
                      <a:rPr lang="en-US" sz="1100" b="0" i="1">
                        <a:latin typeface="Cambria Math" panose="02040503050406030204" pitchFamily="18" charset="0"/>
                      </a:rPr>
                      <m:t>=</m:t>
                    </m:r>
                    <m:sSub>
                      <m:sSubPr>
                        <m:ctrlPr>
                          <a:rPr lang="en-US" sz="1100" i="1">
                            <a:latin typeface="Cambria Math" panose="02040503050406030204" pitchFamily="18" charset="0"/>
                          </a:rPr>
                        </m:ctrlPr>
                      </m:sSubPr>
                      <m:e>
                        <m:r>
                          <a:rPr lang="en-US" sz="1100" b="0" i="1" smtClean="0">
                            <a:latin typeface="Cambria Math" panose="02040503050406030204" pitchFamily="18" charset="0"/>
                          </a:rPr>
                          <m:t>𝑉</m:t>
                        </m:r>
                      </m:e>
                      <m:sub>
                        <m:r>
                          <a:rPr lang="en-US" sz="1100" b="0" i="1">
                            <a:latin typeface="Cambria Math" panose="02040503050406030204" pitchFamily="18" charset="0"/>
                          </a:rPr>
                          <m:t>𝑡𝑒</m:t>
                        </m:r>
                        <m:r>
                          <a:rPr lang="en-US" sz="1100" b="0" i="1" smtClean="0">
                            <a:latin typeface="Cambria Math" panose="02040503050406030204" pitchFamily="18" charset="0"/>
                          </a:rPr>
                          <m:t>𝑠𝑡</m:t>
                        </m:r>
                      </m:sub>
                    </m:sSub>
                    <m:r>
                      <a:rPr lang="en-US" sz="1100" b="0" i="1">
                        <a:latin typeface="Cambria Math" panose="02040503050406030204" pitchFamily="18" charset="0"/>
                      </a:rPr>
                      <m:t>=</m:t>
                    </m:r>
                    <m:r>
                      <a:rPr lang="en-US" sz="1100" b="0" i="1" smtClean="0">
                        <a:solidFill>
                          <a:srgbClr val="FF0000"/>
                        </a:solidFill>
                        <a:latin typeface="Cambria Math" panose="02040503050406030204" pitchFamily="18" charset="0"/>
                      </a:rPr>
                      <m:t>0,5</m:t>
                    </m:r>
                    <m:r>
                      <a:rPr lang="en-US" sz="1100" b="0" i="1">
                        <a:solidFill>
                          <a:srgbClr val="FF0000"/>
                        </a:solidFill>
                        <a:latin typeface="Cambria Math" panose="02040503050406030204" pitchFamily="18" charset="0"/>
                      </a:rPr>
                      <m:t> </m:t>
                    </m:r>
                    <m:r>
                      <m:rPr>
                        <m:nor/>
                      </m:rPr>
                      <a:rPr lang="ru-RU"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m:t>	</m:t>
                    </m:r>
                  </m:oMath>
                </a14:m>
                <a:r>
                  <a:rPr lang="en-US" sz="1100" dirty="0">
                    <a:latin typeface="Times New Roman" panose="02020603050405020304" pitchFamily="18" charset="0"/>
                    <a:ea typeface="Times New Roman" panose="02020603050405020304" pitchFamily="18" charset="0"/>
                    <a:cs typeface="Times New Roman" panose="02020603050405020304" pitchFamily="18" charset="0"/>
                  </a:rPr>
                  <a:t> (V</a:t>
                </a:r>
                <a:r>
                  <a:rPr lang="ru-RU" sz="11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600"/>
                  </a:spcAft>
                  <a:buFont typeface="Symbol" panose="05050102010706020507" pitchFamily="18" charset="2"/>
                  <a:buChar char=""/>
                  <a:tabLst>
                    <a:tab pos="5940425" algn="r"/>
                  </a:tabLs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Resistor</a:t>
                </a: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 parameters</a:t>
                </a:r>
                <a:endParaRPr lang="en-US" sz="11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latin typeface="Cambria Math" panose="02040503050406030204" pitchFamily="18" charset="0"/>
                            <a:ea typeface="Times New Roman" panose="02020603050405020304" pitchFamily="18" charset="0"/>
                          </a:rPr>
                        </m:ctrlPr>
                      </m:sSubPr>
                      <m:e>
                        <m:r>
                          <a:rPr lang="ru-RU" sz="1100" b="0" i="1">
                            <a:latin typeface="Cambria Math" panose="02040503050406030204" pitchFamily="18" charset="0"/>
                            <a:ea typeface="Times New Roman" panose="02020603050405020304" pitchFamily="18" charset="0"/>
                          </a:rPr>
                          <m:t>𝑅</m:t>
                        </m:r>
                      </m:e>
                      <m:sub>
                        <m:r>
                          <a:rPr lang="en-US" sz="1100" b="0" i="1" smtClean="0">
                            <a:latin typeface="Cambria Math" panose="02040503050406030204" pitchFamily="18" charset="0"/>
                            <a:ea typeface="Times New Roman" panose="02020603050405020304" pitchFamily="18" charset="0"/>
                          </a:rPr>
                          <m:t>1</m:t>
                        </m:r>
                      </m:sub>
                    </m:sSub>
                    <m:r>
                      <a:rPr lang="en-US" sz="1100" b="0" i="1" smtClean="0">
                        <a:latin typeface="Cambria Math" panose="02040503050406030204" pitchFamily="18" charset="0"/>
                        <a:ea typeface="Times New Roman" panose="02020603050405020304" pitchFamily="18" charset="0"/>
                      </a:rPr>
                      <m:t>=</m:t>
                    </m:r>
                    <m:r>
                      <a:rPr lang="en-US" sz="1100" b="0" i="1" smtClean="0">
                        <a:solidFill>
                          <a:srgbClr val="FF0000"/>
                        </a:solidFill>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a:latin typeface="Cambria Math" panose="02040503050406030204" pitchFamily="18" charset="0"/>
                            <a:ea typeface="Times New Roman" panose="02020603050405020304" pitchFamily="18" charset="0"/>
                          </a:rPr>
                          <m:t>𝑓𝑏</m:t>
                        </m:r>
                      </m:sub>
                    </m:sSub>
                    <m:r>
                      <a:rPr lang="ru-RU" sz="1100" b="0" i="1">
                        <a:effectLst/>
                        <a:latin typeface="Cambria Math" panose="02040503050406030204" pitchFamily="18" charset="0"/>
                        <a:ea typeface="Times New Roman" panose="02020603050405020304" pitchFamily="18" charset="0"/>
                      </a:rPr>
                      <m:t>=</m:t>
                    </m:r>
                    <m:r>
                      <a:rPr lang="ru-RU" sz="1100" b="0" i="1" smtClean="0">
                        <a:solidFill>
                          <a:srgbClr val="FF0000"/>
                        </a:solidFill>
                        <a:effectLst/>
                        <a:latin typeface="Cambria Math" panose="02040503050406030204" pitchFamily="18" charset="0"/>
                        <a:ea typeface="Times New Roman" panose="02020603050405020304" pitchFamily="18" charset="0"/>
                      </a:rPr>
                      <m:t>1</m:t>
                    </m:r>
                    <m:r>
                      <a:rPr lang="en-US" sz="1100" b="0" i="1" smtClean="0">
                        <a:solidFill>
                          <a:srgbClr val="FF0000"/>
                        </a:solidFill>
                        <a:effectLst/>
                        <a:latin typeface="Cambria Math" panose="02040503050406030204" pitchFamily="18" charset="0"/>
                        <a:ea typeface="Times New Roman" panose="02020603050405020304" pitchFamily="18" charset="0"/>
                      </a:rPr>
                      <m:t>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smtClean="0">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3</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smtClean="0">
                            <a:effectLst/>
                            <a:latin typeface="Cambria Math" panose="02040503050406030204" pitchFamily="18" charset="0"/>
                            <a:ea typeface="Times New Roman" panose="02020603050405020304" pitchFamily="18" charset="0"/>
                          </a:rPr>
                          <m:t>𝑅</m:t>
                        </m:r>
                      </m:e>
                      <m:sub>
                        <m:r>
                          <a:rPr lang="en-US" sz="1100" b="0" i="1" smtClean="0">
                            <a:effectLst/>
                            <a:latin typeface="Cambria Math" panose="02040503050406030204" pitchFamily="18" charset="0"/>
                            <a:ea typeface="Times New Roman" panose="02020603050405020304" pitchFamily="18" charset="0"/>
                          </a:rPr>
                          <m:t>4</m:t>
                        </m:r>
                      </m:sub>
                    </m:sSub>
                    <m:r>
                      <a:rPr lang="ru-RU" sz="1100" b="0" i="1">
                        <a:effectLst/>
                        <a:latin typeface="Cambria Math" panose="02040503050406030204" pitchFamily="18" charset="0"/>
                        <a:ea typeface="Times New Roman" panose="02020603050405020304" pitchFamily="18" charset="0"/>
                      </a:rPr>
                      <m:t>=</m:t>
                    </m:r>
                    <m:r>
                      <a:rPr lang="en-US" sz="1100" b="0" i="1" smtClean="0">
                        <a:solidFill>
                          <a:srgbClr val="FF0000"/>
                        </a:solidFill>
                        <a:effectLst/>
                        <a:latin typeface="Cambria Math" panose="02040503050406030204" pitchFamily="18" charset="0"/>
                        <a:ea typeface="Times New Roman" panose="02020603050405020304" pitchFamily="18" charset="0"/>
                      </a:rPr>
                      <m:t>10000</m:t>
                    </m:r>
                  </m:oMath>
                </a14:m>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100" dirty="0">
                    <a:effectLst/>
                    <a:latin typeface="Times New Roman" panose="02020603050405020304" pitchFamily="18" charset="0"/>
                    <a:ea typeface="Times New Roman" panose="02020603050405020304" pitchFamily="18" charset="0"/>
                    <a:cs typeface="Times New Roman" panose="02020603050405020304" pitchFamily="18" charset="0"/>
                  </a:rPr>
                  <a:t>(Ω)</a:t>
                </a:r>
                <a:endParaRPr lang="en-US" sz="11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600"/>
                  </a:spcAft>
                  <a:tabLst>
                    <a:tab pos="5940425" algn="r"/>
                  </a:tabLst>
                </a:pPr>
                <a14:m>
                  <m:oMath xmlns:m="http://schemas.openxmlformats.org/officeDocument/2006/math">
                    <m:sSub>
                      <m:sSubPr>
                        <m:ctrlPr>
                          <a:rPr lang="ru-RU" sz="1100" i="1">
                            <a:effectLst/>
                            <a:latin typeface="Cambria Math" panose="02040503050406030204" pitchFamily="18" charset="0"/>
                            <a:ea typeface="Times New Roman" panose="02020603050405020304" pitchFamily="18" charset="0"/>
                          </a:rPr>
                        </m:ctrlPr>
                      </m:sSubPr>
                      <m:e>
                        <m:r>
                          <a:rPr lang="ru-RU" sz="1100" b="0" i="1">
                            <a:effectLst/>
                            <a:latin typeface="Cambria Math" panose="02040503050406030204" pitchFamily="18" charset="0"/>
                            <a:ea typeface="Times New Roman" panose="02020603050405020304" pitchFamily="18" charset="0"/>
                          </a:rPr>
                          <m:t>𝑅</m:t>
                        </m:r>
                      </m:e>
                      <m:sub>
                        <m:r>
                          <a:rPr lang="ru-RU" sz="1100" b="0" i="1">
                            <a:effectLst/>
                            <a:latin typeface="Cambria Math" panose="02040503050406030204" pitchFamily="18" charset="0"/>
                            <a:ea typeface="Times New Roman" panose="02020603050405020304" pitchFamily="18" charset="0"/>
                          </a:rPr>
                          <m:t>𝐿</m:t>
                        </m:r>
                        <m:r>
                          <a:rPr lang="en-US" sz="1100" b="0" i="1" smtClean="0">
                            <a:effectLst/>
                            <a:latin typeface="Cambria Math" panose="02040503050406030204" pitchFamily="18" charset="0"/>
                            <a:ea typeface="Times New Roman" panose="02020603050405020304" pitchFamily="18" charset="0"/>
                          </a:rPr>
                          <m:t>𝑜𝑎𝑑</m:t>
                        </m:r>
                      </m:sub>
                    </m:sSub>
                    <m:r>
                      <a:rPr lang="ru-RU" sz="1100" b="0" i="1">
                        <a:effectLst/>
                        <a:latin typeface="Cambria Math" panose="02040503050406030204" pitchFamily="18" charset="0"/>
                        <a:ea typeface="Times New Roman" panose="02020603050405020304" pitchFamily="18" charset="0"/>
                      </a:rPr>
                      <m:t>=</m:t>
                    </m:r>
                  </m:oMath>
                </a14:m>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1 000 0000</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(Ω)</a:t>
                </a:r>
              </a:p>
              <a:p>
                <a:pPr marL="342900" lvl="0" indent="-342900" algn="just">
                  <a:spcAft>
                    <a:spcPts val="600"/>
                  </a:spcAft>
                  <a:buFont typeface="Symbol" panose="05050102010706020507" pitchFamily="18" charset="2"/>
                  <a:buChar char=""/>
                  <a:tabLst>
                    <a:tab pos="5940425" algn="r"/>
                  </a:tabLst>
                </a:pP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Amplifier scheme</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Non-Inverting amplifier</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E7807395-2485-74DA-E8F9-BF137D55979B}"/>
                  </a:ext>
                </a:extLst>
              </p:cNvPr>
              <p:cNvSpPr txBox="1">
                <a:spLocks noRot="1" noChangeAspect="1" noMove="1" noResize="1" noEditPoints="1" noAdjustHandles="1" noChangeArrowheads="1" noChangeShapeType="1" noTextEdit="1"/>
              </p:cNvSpPr>
              <p:nvPr/>
            </p:nvSpPr>
            <p:spPr>
              <a:xfrm>
                <a:off x="273011" y="555625"/>
                <a:ext cx="4298989" cy="4299767"/>
              </a:xfrm>
              <a:prstGeom prst="rect">
                <a:avLst/>
              </a:prstGeom>
              <a:blipFill>
                <a:blip r:embed="rId3"/>
                <a:stretch>
                  <a:fillRect t="-142" b="-284"/>
                </a:stretch>
              </a:blipFill>
            </p:spPr>
            <p:txBody>
              <a:bodyPr/>
              <a:lstStyle/>
              <a:p>
                <a:r>
                  <a:rPr lang="ru-RU">
                    <a:noFill/>
                  </a:rPr>
                  <a:t> </a:t>
                </a:r>
              </a:p>
            </p:txBody>
          </p:sp>
        </mc:Fallback>
      </mc:AlternateContent>
      <p:cxnSp>
        <p:nvCxnSpPr>
          <p:cNvPr id="16" name="Прямая со стрелкой 15">
            <a:extLst>
              <a:ext uri="{FF2B5EF4-FFF2-40B4-BE49-F238E27FC236}">
                <a16:creationId xmlns:a16="http://schemas.microsoft.com/office/drawing/2014/main" id="{CD1AA6CE-5571-4657-C3E7-9786A63D0F54}"/>
              </a:ext>
            </a:extLst>
          </p:cNvPr>
          <p:cNvCxnSpPr>
            <a:cxnSpLocks/>
            <a:stCxn id="14" idx="3"/>
          </p:cNvCxnSpPr>
          <p:nvPr/>
        </p:nvCxnSpPr>
        <p:spPr>
          <a:xfrm>
            <a:off x="3836126" y="971006"/>
            <a:ext cx="735874" cy="238922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1DD22A-838D-1B55-84EA-19A468A0682F}"/>
                  </a:ext>
                </a:extLst>
              </p:cNvPr>
              <p:cNvSpPr txBox="1"/>
              <p:nvPr/>
            </p:nvSpPr>
            <p:spPr>
              <a:xfrm>
                <a:off x="4571999" y="3882894"/>
                <a:ext cx="4321176" cy="394852"/>
              </a:xfrm>
              <a:prstGeom prst="rect">
                <a:avLst/>
              </a:prstGeom>
              <a:noFill/>
            </p:spPr>
            <p:txBody>
              <a:bodyPr wrap="square">
                <a:spAutoFit/>
              </a:bodyPr>
              <a:lstStyle/>
              <a:p>
                <a14:m>
                  <m:oMath xmlns:m="http://schemas.openxmlformats.org/officeDocument/2006/math">
                    <m:sSub>
                      <m:sSubPr>
                        <m:ctrlPr>
                          <a:rPr lang="ru-RU" sz="1800" i="1" smtClean="0">
                            <a:effectLst/>
                            <a:latin typeface="Cambria Math" panose="02040503050406030204" pitchFamily="18" charset="0"/>
                          </a:rPr>
                        </m:ctrlPr>
                      </m:sSubPr>
                      <m:e>
                        <m:r>
                          <a:rPr lang="el-GR" sz="1800" b="0" i="1">
                            <a:latin typeface="Cambria Math" panose="02040503050406030204" pitchFamily="18" charset="0"/>
                            <a:ea typeface="Calibri" panose="020F0502020204030204" pitchFamily="34" charset="0"/>
                            <a:cs typeface="Times New Roman" panose="02020603050405020304" pitchFamily="18" charset="0"/>
                          </a:rPr>
                          <m:t>𝛥</m:t>
                        </m:r>
                        <m:r>
                          <a:rPr lang="en-US" sz="1800" b="0" i="1">
                            <a:latin typeface="Cambria Math" panose="02040503050406030204" pitchFamily="18" charset="0"/>
                            <a:ea typeface="Calibri" panose="020F0502020204030204" pitchFamily="34" charset="0"/>
                            <a:cs typeface="Times New Roman" panose="02020603050405020304" pitchFamily="18" charset="0"/>
                          </a:rPr>
                          <m:t>𝐾</m:t>
                        </m:r>
                      </m:e>
                      <m:sub>
                        <m:r>
                          <a:rPr lang="en-US" sz="1800" b="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800" i="1">
                                <a:latin typeface="Cambria Math" panose="02040503050406030204" pitchFamily="18" charset="0"/>
                              </a:rPr>
                            </m:ctrlPr>
                          </m:sSubPr>
                          <m:e>
                            <m:r>
                              <a:rPr lang="en-US" sz="1800" b="0" i="1" smtClean="0">
                                <a:latin typeface="Cambria Math" panose="02040503050406030204" pitchFamily="18" charset="0"/>
                              </a:rPr>
                              <m:t>𝐼</m:t>
                            </m:r>
                          </m:e>
                          <m:sub>
                            <m:r>
                              <a:rPr lang="en-US" sz="1800" b="0"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US" dirty="0">
                    <a:ea typeface="Calibri" panose="020F0502020204030204" pitchFamily="34" charset="0"/>
                    <a:cs typeface="Times New Roman" panose="02020603050405020304" pitchFamily="18" charset="0"/>
                  </a:rPr>
                  <a:t> max of </a:t>
                </a:r>
                <a:r>
                  <a:rPr lang="ru-RU" dirty="0">
                    <a:ea typeface="Calibri" panose="020F0502020204030204" pitchFamily="34" charset="0"/>
                    <a:cs typeface="Times New Roman" panose="02020603050405020304" pitchFamily="18" charset="0"/>
                  </a:rPr>
                  <a:t> </a:t>
                </a:r>
                <a14:m>
                  <m:oMath xmlns:m="http://schemas.openxmlformats.org/officeDocument/2006/math">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𝐸</m:t>
                        </m:r>
                      </m:e>
                      <m:sub>
                        <m:r>
                          <a:rPr lang="en-US"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𝐼</m:t>
                            </m:r>
                          </m:e>
                          <m:sub>
                            <m:r>
                              <a:rPr lang="en-US" i="1">
                                <a:latin typeface="Cambria Math" panose="02040503050406030204" pitchFamily="18" charset="0"/>
                                <a:ea typeface="Calibri" panose="020F0502020204030204" pitchFamily="34" charset="0"/>
                                <a:cs typeface="Times New Roman" panose="02020603050405020304" pitchFamily="18" charset="0"/>
                              </a:rPr>
                              <m:t>𝑅</m:t>
                            </m:r>
                            <m:r>
                              <a:rPr lang="en-US" i="1">
                                <a:latin typeface="Cambria Math" panose="02040503050406030204" pitchFamily="18" charset="0"/>
                                <a:ea typeface="Calibri" panose="020F0502020204030204" pitchFamily="34" charset="0"/>
                                <a:cs typeface="Times New Roman" panose="02020603050405020304" pitchFamily="18" charset="0"/>
                              </a:rPr>
                              <m:t>+</m:t>
                            </m:r>
                          </m:sub>
                        </m:sSub>
                      </m:sub>
                    </m:sSub>
                  </m:oMath>
                </a14:m>
                <a:r>
                  <a:rPr lang="en-US" dirty="0"/>
                  <a:t> and </a:t>
                </a:r>
                <a14:m>
                  <m:oMath xmlns:m="http://schemas.openxmlformats.org/officeDocument/2006/math">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𝐸</m:t>
                        </m:r>
                      </m:e>
                      <m:sub>
                        <m:r>
                          <a:rPr lang="en-US"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𝐼</m:t>
                            </m:r>
                          </m:e>
                          <m:sub>
                            <m:r>
                              <a:rPr lang="en-US" i="1">
                                <a:latin typeface="Cambria Math" panose="02040503050406030204" pitchFamily="18" charset="0"/>
                                <a:ea typeface="Calibri" panose="020F0502020204030204" pitchFamily="34" charset="0"/>
                                <a:cs typeface="Times New Roman" panose="02020603050405020304" pitchFamily="18" charset="0"/>
                              </a:rPr>
                              <m:t>𝑅</m:t>
                            </m:r>
                            <m:r>
                              <a:rPr lang="en-US" i="1">
                                <a:latin typeface="Cambria Math" panose="02040503050406030204" pitchFamily="18" charset="0"/>
                                <a:ea typeface="Calibri" panose="020F0502020204030204" pitchFamily="34" charset="0"/>
                                <a:cs typeface="Times New Roman" panose="02020603050405020304" pitchFamily="18" charset="0"/>
                              </a:rPr>
                              <m:t>−</m:t>
                            </m:r>
                          </m:sub>
                        </m:sSub>
                      </m:sub>
                    </m:sSub>
                  </m:oMath>
                </a14:m>
                <a:r>
                  <a:rPr lang="en-US" dirty="0"/>
                  <a:t> </a:t>
                </a:r>
                <a:endParaRPr lang="ru-RU" dirty="0"/>
              </a:p>
            </p:txBody>
          </p:sp>
        </mc:Choice>
        <mc:Fallback xmlns="">
          <p:sp>
            <p:nvSpPr>
              <p:cNvPr id="25" name="TextBox 24">
                <a:extLst>
                  <a:ext uri="{FF2B5EF4-FFF2-40B4-BE49-F238E27FC236}">
                    <a16:creationId xmlns:a16="http://schemas.microsoft.com/office/drawing/2014/main" id="{901DD22A-838D-1B55-84EA-19A468A0682F}"/>
                  </a:ext>
                </a:extLst>
              </p:cNvPr>
              <p:cNvSpPr txBox="1">
                <a:spLocks noRot="1" noChangeAspect="1" noMove="1" noResize="1" noEditPoints="1" noAdjustHandles="1" noChangeArrowheads="1" noChangeShapeType="1" noTextEdit="1"/>
              </p:cNvSpPr>
              <p:nvPr/>
            </p:nvSpPr>
            <p:spPr>
              <a:xfrm>
                <a:off x="4571999" y="3882894"/>
                <a:ext cx="4321176" cy="394852"/>
              </a:xfrm>
              <a:prstGeom prst="rect">
                <a:avLst/>
              </a:prstGeom>
              <a:blipFill>
                <a:blip r:embed="rId4"/>
                <a:stretch>
                  <a:fillRect t="-7692" b="-18462"/>
                </a:stretch>
              </a:blipFill>
            </p:spPr>
            <p:txBody>
              <a:bodyPr/>
              <a:lstStyle/>
              <a:p>
                <a:r>
                  <a:rPr lang="ru-RU">
                    <a:noFill/>
                  </a:rPr>
                  <a:t> </a:t>
                </a:r>
              </a:p>
            </p:txBody>
          </p:sp>
        </mc:Fallback>
      </mc:AlternateContent>
    </p:spTree>
    <p:extLst>
      <p:ext uri="{BB962C8B-B14F-4D97-AF65-F5344CB8AC3E}">
        <p14:creationId xmlns:p14="http://schemas.microsoft.com/office/powerpoint/2010/main" val="428442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Starting data</a:t>
            </a:r>
            <a:endParaRPr lang="ru-RU" dirty="0"/>
          </a:p>
        </p:txBody>
      </p:sp>
      <p:sp>
        <p:nvSpPr>
          <p:cNvPr id="7" name="TextBox 6">
            <a:extLst>
              <a:ext uri="{FF2B5EF4-FFF2-40B4-BE49-F238E27FC236}">
                <a16:creationId xmlns:a16="http://schemas.microsoft.com/office/drawing/2014/main" id="{826A67B8-CBE8-43B9-A3D3-0F2456CCE965}"/>
              </a:ext>
            </a:extLst>
          </p:cNvPr>
          <p:cNvSpPr txBox="1"/>
          <p:nvPr/>
        </p:nvSpPr>
        <p:spPr>
          <a:xfrm>
            <a:off x="544632" y="813629"/>
            <a:ext cx="2890150" cy="369332"/>
          </a:xfrm>
          <a:prstGeom prst="rect">
            <a:avLst/>
          </a:prstGeom>
          <a:noFill/>
        </p:spPr>
        <p:txBody>
          <a:bodyPr wrap="none" rtlCol="0">
            <a:spAutoFit/>
          </a:bodyPr>
          <a:lstStyle/>
          <a:p>
            <a:r>
              <a:rPr lang="en-US" dirty="0"/>
              <a:t>Step 1: check of scheme gain</a:t>
            </a:r>
            <a:endParaRPr lang="ru-RU"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CF483E-CA62-4943-9DAF-98AF2A2C6051}"/>
                  </a:ext>
                </a:extLst>
              </p:cNvPr>
              <p:cNvSpPr txBox="1"/>
              <p:nvPr/>
            </p:nvSpPr>
            <p:spPr>
              <a:xfrm>
                <a:off x="215504" y="1896027"/>
                <a:ext cx="3512343" cy="6640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a:latin typeface="Cambria Math" panose="02040503050406030204" pitchFamily="18" charset="0"/>
                            </a:rPr>
                            <m:t>𝐾</m:t>
                          </m:r>
                        </m:e>
                        <m:sub>
                          <m:r>
                            <a:rPr lang="ru-RU" i="1">
                              <a:latin typeface="Cambria Math" panose="02040503050406030204" pitchFamily="18" charset="0"/>
                            </a:rPr>
                            <m:t>𝑁𝐼</m:t>
                          </m:r>
                        </m:sub>
                      </m:sSub>
                      <m:r>
                        <a:rPr lang="ru-RU" i="0">
                          <a:latin typeface="Cambria Math" panose="02040503050406030204" pitchFamily="18" charset="0"/>
                        </a:rPr>
                        <m:t>=</m:t>
                      </m:r>
                      <m:r>
                        <a:rPr lang="en-US" b="0" i="0" smtClean="0">
                          <a:latin typeface="Cambria Math" panose="02040503050406030204" pitchFamily="18" charset="0"/>
                        </a:rPr>
                        <m:t>1+</m:t>
                      </m:r>
                      <m:f>
                        <m:fPr>
                          <m:ctrlPr>
                            <a:rPr lang="ru-RU" i="1">
                              <a:solidFill>
                                <a:srgbClr val="836967"/>
                              </a:solidFill>
                              <a:latin typeface="Cambria Math" panose="020405030504060302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en-US" i="1">
                                  <a:latin typeface="Cambria Math" panose="02040503050406030204" pitchFamily="18" charset="0"/>
                                  <a:ea typeface="Times New Roman" panose="02020603050405020304" pitchFamily="18" charset="0"/>
                                </a:rPr>
                                <m:t>𝑓𝑏</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𝑅</m:t>
                              </m:r>
                            </m:e>
                            <m:sub>
                              <m:r>
                                <a:rPr lang="ru-RU" i="0">
                                  <a:latin typeface="Cambria Math" panose="02040503050406030204" pitchFamily="18" charset="0"/>
                                </a:rPr>
                                <m:t>1</m:t>
                              </m:r>
                            </m:sub>
                          </m:sSub>
                        </m:den>
                      </m:f>
                      <m:r>
                        <a:rPr lang="en-US" b="0" i="1" smtClean="0">
                          <a:latin typeface="Cambria Math" panose="02040503050406030204" pitchFamily="18" charset="0"/>
                        </a:rPr>
                        <m:t>=</m:t>
                      </m:r>
                      <m:r>
                        <a:rPr lang="en-US">
                          <a:latin typeface="Cambria Math" panose="02040503050406030204" pitchFamily="18" charset="0"/>
                        </a:rPr>
                        <m:t>1+</m:t>
                      </m:r>
                      <m:f>
                        <m:fPr>
                          <m:ctrlPr>
                            <a:rPr lang="ru-RU" i="1">
                              <a:solidFill>
                                <a:srgbClr val="836967"/>
                              </a:solidFill>
                              <a:latin typeface="Cambria Math" panose="02040503050406030204" pitchFamily="18" charset="0"/>
                            </a:rPr>
                          </m:ctrlPr>
                        </m:fPr>
                        <m:num>
                          <m:r>
                            <a:rPr lang="ru-RU" b="0" i="1" smtClean="0">
                              <a:solidFill>
                                <a:srgbClr val="836967"/>
                              </a:solidFill>
                              <a:latin typeface="Cambria Math" panose="02040503050406030204" pitchFamily="18" charset="0"/>
                            </a:rPr>
                            <m:t>33</m:t>
                          </m:r>
                          <m:r>
                            <a:rPr lang="en-US" i="1">
                              <a:solidFill>
                                <a:srgbClr val="FF0000"/>
                              </a:solidFill>
                              <a:latin typeface="Cambria Math" panose="02040503050406030204" pitchFamily="18" charset="0"/>
                              <a:ea typeface="Times New Roman" panose="02020603050405020304" pitchFamily="18" charset="0"/>
                            </a:rPr>
                            <m:t>000</m:t>
                          </m:r>
                        </m:num>
                        <m:den>
                          <m:r>
                            <a:rPr lang="ru-RU" b="0" i="1" smtClean="0">
                              <a:latin typeface="Cambria Math" panose="02040503050406030204" pitchFamily="18" charset="0"/>
                              <a:ea typeface="Times New Roman" panose="02020603050405020304" pitchFamily="18" charset="0"/>
                            </a:rPr>
                            <m:t>11</m:t>
                          </m:r>
                          <m:r>
                            <a:rPr lang="en-US" i="1">
                              <a:solidFill>
                                <a:srgbClr val="FF0000"/>
                              </a:solidFill>
                              <a:latin typeface="Cambria Math" panose="02040503050406030204" pitchFamily="18" charset="0"/>
                              <a:ea typeface="Times New Roman" panose="02020603050405020304" pitchFamily="18" charset="0"/>
                            </a:rPr>
                            <m:t>000</m:t>
                          </m:r>
                        </m:den>
                      </m:f>
                      <m:r>
                        <a:rPr lang="en-US" b="0" i="0" smtClean="0">
                          <a:latin typeface="Cambria Math" panose="02040503050406030204" pitchFamily="18" charset="0"/>
                        </a:rPr>
                        <m:t>=</m:t>
                      </m:r>
                      <m:r>
                        <a:rPr lang="ru-RU" b="0" i="0" smtClean="0">
                          <a:latin typeface="Cambria Math" panose="02040503050406030204" pitchFamily="18" charset="0"/>
                        </a:rPr>
                        <m:t>4</m:t>
                      </m:r>
                    </m:oMath>
                  </m:oMathPara>
                </a14:m>
                <a:endParaRPr lang="ru-RU" dirty="0"/>
              </a:p>
            </p:txBody>
          </p:sp>
        </mc:Choice>
        <mc:Fallback xmlns="">
          <p:sp>
            <p:nvSpPr>
              <p:cNvPr id="17" name="TextBox 16">
                <a:extLst>
                  <a:ext uri="{FF2B5EF4-FFF2-40B4-BE49-F238E27FC236}">
                    <a16:creationId xmlns:a16="http://schemas.microsoft.com/office/drawing/2014/main" id="{54CF483E-CA62-4943-9DAF-98AF2A2C6051}"/>
                  </a:ext>
                </a:extLst>
              </p:cNvPr>
              <p:cNvSpPr txBox="1">
                <a:spLocks noRot="1" noChangeAspect="1" noMove="1" noResize="1" noEditPoints="1" noAdjustHandles="1" noChangeArrowheads="1" noChangeShapeType="1" noTextEdit="1"/>
              </p:cNvSpPr>
              <p:nvPr/>
            </p:nvSpPr>
            <p:spPr>
              <a:xfrm>
                <a:off x="215504" y="1896027"/>
                <a:ext cx="3512343" cy="664093"/>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F074961-7C5B-4C63-8957-C30DF1A73639}"/>
                  </a:ext>
                </a:extLst>
              </p:cNvPr>
              <p:cNvSpPr txBox="1"/>
              <p:nvPr/>
            </p:nvSpPr>
            <p:spPr>
              <a:xfrm>
                <a:off x="526601" y="1163397"/>
                <a:ext cx="2926212" cy="668581"/>
              </a:xfrm>
              <a:prstGeom prst="rect">
                <a:avLst/>
              </a:prstGeom>
              <a:noFill/>
            </p:spPr>
            <p:txBody>
              <a:bodyPr wrap="square">
                <a:spAutoFit/>
              </a:bodyPr>
              <a:lstStyle/>
              <a:p>
                <a:r>
                  <a:rPr lang="en-US" dirty="0"/>
                  <a:t>New </a:t>
                </a:r>
                <a14:m>
                  <m:oMath xmlns:m="http://schemas.openxmlformats.org/officeDocument/2006/math">
                    <m:sSub>
                      <m:sSubPr>
                        <m:ctrlPr>
                          <a:rPr lang="ru-RU" i="1" smtClean="0">
                            <a:solidFill>
                              <a:srgbClr val="FF0000"/>
                            </a:solidFill>
                            <a:latin typeface="Cambria Math" panose="02040503050406030204" pitchFamily="18" charset="0"/>
                            <a:ea typeface="Times New Roman" panose="02020603050405020304" pitchFamily="18" charset="0"/>
                          </a:rPr>
                        </m:ctrlPr>
                      </m:sSubPr>
                      <m:e>
                        <m:r>
                          <a:rPr lang="ru-RU" i="1">
                            <a:solidFill>
                              <a:srgbClr val="FF0000"/>
                            </a:solidFill>
                            <a:latin typeface="Cambria Math" panose="02040503050406030204" pitchFamily="18" charset="0"/>
                            <a:ea typeface="Times New Roman" panose="02020603050405020304" pitchFamily="18" charset="0"/>
                          </a:rPr>
                          <m:t>𝑅</m:t>
                        </m:r>
                      </m:e>
                      <m:sub>
                        <m:r>
                          <a:rPr lang="en-US" i="1">
                            <a:solidFill>
                              <a:srgbClr val="FF0000"/>
                            </a:solidFill>
                            <a:latin typeface="Cambria Math" panose="02040503050406030204" pitchFamily="18" charset="0"/>
                            <a:ea typeface="Times New Roman" panose="02020603050405020304" pitchFamily="18" charset="0"/>
                          </a:rPr>
                          <m:t>𝑓𝑏</m:t>
                        </m:r>
                      </m:sub>
                    </m:sSub>
                  </m:oMath>
                </a14:m>
                <a:r>
                  <a:rPr lang="en-US" dirty="0"/>
                  <a:t> or/and new </a:t>
                </a:r>
                <a14:m>
                  <m:oMath xmlns:m="http://schemas.openxmlformats.org/officeDocument/2006/math">
                    <m:sSub>
                      <m:sSubPr>
                        <m:ctrlPr>
                          <a:rPr lang="ru-RU" i="1" smtClean="0">
                            <a:solidFill>
                              <a:srgbClr val="FF0000"/>
                            </a:solidFill>
                            <a:latin typeface="Cambria Math" panose="02040503050406030204" pitchFamily="18" charset="0"/>
                            <a:ea typeface="Times New Roman" panose="02020603050405020304" pitchFamily="18" charset="0"/>
                          </a:rPr>
                        </m:ctrlPr>
                      </m:sSubPr>
                      <m:e>
                        <m:r>
                          <a:rPr lang="ru-RU" i="1">
                            <a:solidFill>
                              <a:srgbClr val="FF0000"/>
                            </a:solidFill>
                            <a:latin typeface="Cambria Math" panose="02040503050406030204" pitchFamily="18" charset="0"/>
                            <a:ea typeface="Times New Roman" panose="02020603050405020304" pitchFamily="18" charset="0"/>
                          </a:rPr>
                          <m:t>𝑅</m:t>
                        </m:r>
                      </m:e>
                      <m:sub>
                        <m:r>
                          <a:rPr lang="en-US" b="0" i="1" smtClean="0">
                            <a:solidFill>
                              <a:srgbClr val="FF0000"/>
                            </a:solidFill>
                            <a:latin typeface="Cambria Math" panose="02040503050406030204" pitchFamily="18" charset="0"/>
                            <a:ea typeface="Times New Roman" panose="02020603050405020304" pitchFamily="18" charset="0"/>
                          </a:rPr>
                          <m:t>1</m:t>
                        </m:r>
                      </m:sub>
                    </m:sSub>
                  </m:oMath>
                </a14:m>
                <a:r>
                  <a:rPr lang="en-US" dirty="0">
                    <a:solidFill>
                      <a:srgbClr val="FF0000"/>
                    </a:solidFill>
                  </a:rPr>
                  <a:t> </a:t>
                </a:r>
                <a:r>
                  <a:rPr lang="en-US" dirty="0"/>
                  <a:t>with tolerance param</a:t>
                </a:r>
                <a:r>
                  <a:rPr lang="ru-RU" dirty="0"/>
                  <a:t>:</a:t>
                </a:r>
              </a:p>
            </p:txBody>
          </p:sp>
        </mc:Choice>
        <mc:Fallback xmlns="">
          <p:sp>
            <p:nvSpPr>
              <p:cNvPr id="19" name="TextBox 18">
                <a:extLst>
                  <a:ext uri="{FF2B5EF4-FFF2-40B4-BE49-F238E27FC236}">
                    <a16:creationId xmlns:a16="http://schemas.microsoft.com/office/drawing/2014/main" id="{2F074961-7C5B-4C63-8957-C30DF1A73639}"/>
                  </a:ext>
                </a:extLst>
              </p:cNvPr>
              <p:cNvSpPr txBox="1">
                <a:spLocks noRot="1" noChangeAspect="1" noMove="1" noResize="1" noEditPoints="1" noAdjustHandles="1" noChangeArrowheads="1" noChangeShapeType="1" noTextEdit="1"/>
              </p:cNvSpPr>
              <p:nvPr/>
            </p:nvSpPr>
            <p:spPr>
              <a:xfrm>
                <a:off x="526601" y="1163397"/>
                <a:ext cx="2926212" cy="668581"/>
              </a:xfrm>
              <a:prstGeom prst="rect">
                <a:avLst/>
              </a:prstGeom>
              <a:blipFill>
                <a:blip r:embed="rId3"/>
                <a:stretch>
                  <a:fillRect l="-1667" t="-4545" r="-2708" b="-1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EC47A6-3D9D-42CC-B147-B6E4DB76DF57}"/>
                  </a:ext>
                </a:extLst>
              </p:cNvPr>
              <p:cNvSpPr txBox="1"/>
              <p:nvPr/>
            </p:nvSpPr>
            <p:spPr>
              <a:xfrm>
                <a:off x="4567995" y="881739"/>
                <a:ext cx="4413646" cy="3213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𝑚𝑎𝑥</m:t>
                              </m:r>
                            </m:sub>
                          </m:sSub>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8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8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𝑓𝑏𝑚𝑎𝑥</m:t>
                              </m:r>
                            </m:sub>
                          </m:sSub>
                        </m:num>
                        <m:den>
                          <m:sSub>
                            <m:sSubPr>
                              <m:ctrlPr>
                                <a:rPr lang="ru-RU" sz="18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8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8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m:t>
                              </m:r>
                              <m:r>
                                <a:rPr lang="ru-RU"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𝑖𝑛</m:t>
                              </m:r>
                            </m:sub>
                          </m:sSub>
                        </m:den>
                      </m:f>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ru-RU" sz="1400" dirty="0">
                  <a:effectLst/>
                  <a:latin typeface="Golos Text" panose="020B0503020202020204"/>
                  <a:ea typeface="Calibri" panose="020F0502020204030204" pitchFamily="34" charset="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effectLst/>
                  <a:latin typeface="Golos Text" panose="020B0503020202020204"/>
                  <a:ea typeface="Calibri" panose="020F0502020204030204" pitchFamily="34" charset="0"/>
                  <a:cs typeface="Times New Roman" panose="02020603050405020304" pitchFamily="18" charset="0"/>
                </a:endParaRPr>
              </a:p>
              <a:p>
                <a:pPr algn="ctr"/>
                <a14:m>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8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ru-RU" sz="18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𝑓𝑏𝑚𝑖𝑛</m:t>
                            </m:r>
                          </m:sub>
                        </m:sSub>
                      </m:num>
                      <m:den>
                        <m:sSub>
                          <m:sSubPr>
                            <m:ctrlPr>
                              <a:rPr lang="ru-RU" sz="1800" i="1" kern="1200">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8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ru-RU" sz="18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max</m:t>
                            </m:r>
                          </m:sub>
                        </m:sSub>
                      </m:den>
                    </m:f>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400" dirty="0">
                    <a:effectLst/>
                    <a:latin typeface="Golos Text" panose="020B0503020202020204"/>
                    <a:ea typeface="Calibri" panose="020F0502020204030204" pitchFamily="34" charset="0"/>
                    <a:cs typeface="Times New Roman" panose="02020603050405020304" pitchFamily="18" charset="0"/>
                  </a:rPr>
                  <a:t> </a:t>
                </a:r>
              </a:p>
              <a:p>
                <a:pPr algn="just"/>
                <a:endParaRPr lang="en-US" sz="1200" dirty="0">
                  <a:effectLst/>
                  <a:latin typeface="Times New Roman" panose="02020603050405020304" pitchFamily="18" charset="0"/>
                  <a:ea typeface="Times New Roman" panose="02020603050405020304" pitchFamily="18" charset="0"/>
                </a:endParaRPr>
              </a:p>
              <a:p>
                <a:pPr algn="just"/>
                <a:r>
                  <a:rPr lang="en-US" sz="1200" dirty="0">
                    <a:effectLst/>
                    <a:latin typeface="Times New Roman" panose="02020603050405020304" pitchFamily="18" charset="0"/>
                    <a:ea typeface="Times New Roman" panose="02020603050405020304" pitchFamily="18" charset="0"/>
                  </a:rPr>
                  <a:t>Define maximum deviation from </a:t>
                </a:r>
                <a14:m>
                  <m:oMath xmlns:m="http://schemas.openxmlformats.org/officeDocument/2006/math">
                    <m:sSub>
                      <m:sSubPr>
                        <m:ctrlPr>
                          <a:rPr lang="ru-RU"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𝐾</m:t>
                        </m:r>
                      </m:e>
                      <m:sub>
                        <m:r>
                          <a:rPr lang="en-US" sz="1200" i="1">
                            <a:effectLst/>
                            <a:latin typeface="Cambria Math" panose="02040503050406030204" pitchFamily="18" charset="0"/>
                            <a:ea typeface="Times New Roman" panose="02020603050405020304" pitchFamily="18" charset="0"/>
                          </a:rPr>
                          <m:t>𝑁𝐼</m:t>
                        </m:r>
                      </m:sub>
                    </m:sSub>
                  </m:oMath>
                </a14:m>
                <a:r>
                  <a:rPr lang="en-US" sz="1200" dirty="0">
                    <a:effectLst/>
                    <a:latin typeface="Times New Roman" panose="02020603050405020304" pitchFamily="18" charset="0"/>
                    <a:ea typeface="Times New Roman" panose="02020603050405020304" pitchFamily="18" charset="0"/>
                  </a:rPr>
                  <a:t> defined by resistance tolerance</a:t>
                </a:r>
                <a:endParaRPr lang="ru-RU" sz="1200" dirty="0">
                  <a:effectLst/>
                  <a:latin typeface="Golos Text" panose="020B0503020202020204"/>
                  <a:ea typeface="Times New Roman" panose="02020603050405020304" pitchFamily="18" charset="0"/>
                </a:endParaRPr>
              </a:p>
              <a:p>
                <a:pPr algn="ctr"/>
                <a:endParaRPr lang="en-US" sz="1400" i="1" dirty="0">
                  <a:effectLst/>
                  <a:latin typeface="Cambria Math" panose="02040503050406030204" pitchFamily="18" charset="0"/>
                  <a:ea typeface="Calibri" panose="020F0502020204030204" pitchFamily="34"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ru-RU" sz="1400" i="1" smtClean="0">
                              <a:latin typeface="Cambria Math" panose="02040503050406030204" pitchFamily="18" charset="0"/>
                              <a:cs typeface="Times New Roman" panose="02020603050405020304" pitchFamily="18" charset="0"/>
                            </a:rPr>
                          </m:ctrlPr>
                        </m:dPr>
                        <m:e>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latin typeface="Cambria Math" panose="02040503050406030204" pitchFamily="18" charset="0"/>
                                          <a:ea typeface="Calibri" panose="020F0502020204030204" pitchFamily="34" charset="0"/>
                                          <a:cs typeface="Times New Roman" panose="02020603050405020304" pitchFamily="18" charset="0"/>
                                        </a:rPr>
                                        <m:t>𝑚</m:t>
                                      </m:r>
                                      <m:r>
                                        <a:rPr lang="en-US" sz="1400" b="0" i="1" smtClean="0">
                                          <a:latin typeface="Cambria Math" panose="02040503050406030204" pitchFamily="18" charset="0"/>
                                          <a:ea typeface="Calibri" panose="020F0502020204030204" pitchFamily="34" charset="0"/>
                                          <a:cs typeface="Times New Roman" panose="02020603050405020304" pitchFamily="18" charset="0"/>
                                        </a:rPr>
                                        <m:t>𝑎𝑥</m:t>
                                      </m:r>
                                    </m:sub>
                                  </m:sSub>
                                </m:sub>
                              </m:sSub>
                              <m:r>
                                <a:rPr lang="en-US"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latin typeface="Cambria Math" panose="02040503050406030204" pitchFamily="18" charset="0"/>
                                      <a:ea typeface="Calibri" panose="020F0502020204030204" pitchFamily="34" charset="0"/>
                                      <a:cs typeface="Times New Roman" panose="02020603050405020304" pitchFamily="18" charset="0"/>
                                    </a:rPr>
                                    <m:t>𝑁𝐼</m:t>
                                  </m:r>
                                </m:sub>
                              </m:sSub>
                            </m:den>
                          </m:f>
                        </m:e>
                      </m:d>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m:t>
                      </m:r>
                      <m:r>
                        <m:rPr>
                          <m:nor/>
                        </m:rPr>
                        <a:rPr lang="en-US" sz="1400" b="0" i="0"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should</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be</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less</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then</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 5%)</m:t>
                      </m:r>
                    </m:oMath>
                  </m:oMathPara>
                </a14:m>
                <a:endParaRPr lang="ru-RU" sz="1400" dirty="0">
                  <a:solidFill>
                    <a:srgbClr val="FF0000"/>
                  </a:solidFill>
                  <a:latin typeface="Golos Text" panose="020B0503020202020204"/>
                  <a:ea typeface="Calibri" panose="020F0502020204030204" pitchFamily="34" charset="0"/>
                  <a:cs typeface="Times New Roman" panose="02020603050405020304" pitchFamily="18" charset="0"/>
                </a:endParaRPr>
              </a:p>
              <a:p>
                <a:pPr algn="ct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400" dirty="0">
                  <a:effectLst/>
                  <a:latin typeface="Golos Text" panose="020B0503020202020204"/>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b>
                          </m:sSub>
                        </m:sub>
                      </m:sSub>
                      <m:r>
                        <a:rPr lang="ru-RU" sz="1400">
                          <a:effectLst/>
                          <a:latin typeface="Cambria Math" panose="02040503050406030204" pitchFamily="18" charset="0"/>
                          <a:ea typeface="Calibri" panose="020F0502020204030204" pitchFamily="34" charset="0"/>
                          <a:cs typeface="Times New Roman" panose="02020603050405020304" pitchFamily="18" charset="0"/>
                        </a:rPr>
                        <m:t>=</m:t>
                      </m:r>
                      <m:r>
                        <a:rPr lang="ru-RU" sz="1400" i="1" smtClean="0">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ru-RU" sz="1400" i="1" smtClean="0">
                              <a:effectLst/>
                              <a:latin typeface="Cambria Math" panose="02040503050406030204" pitchFamily="18" charset="0"/>
                              <a:cs typeface="Times New Roman" panose="02020603050405020304" pitchFamily="18" charset="0"/>
                            </a:rPr>
                          </m:ctrlPr>
                        </m:dPr>
                        <m:e>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𝑁𝐼</m:t>
                                      </m:r>
                                    </m:e>
                                    <m:sub>
                                      <m:r>
                                        <a:rPr lang="en-US" sz="1400" i="1">
                                          <a:latin typeface="Cambria Math" panose="02040503050406030204" pitchFamily="18" charset="0"/>
                                          <a:ea typeface="Calibri" panose="020F0502020204030204" pitchFamily="34" charset="0"/>
                                          <a:cs typeface="Times New Roman" panose="02020603050405020304" pitchFamily="18" charset="0"/>
                                        </a:rPr>
                                        <m:t>𝑚𝑖𝑛</m:t>
                                      </m:r>
                                    </m:sub>
                                  </m:sSub>
                                </m:sub>
                              </m:sSub>
                              <m:r>
                                <a:rPr lang="en-US"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𝐾</m:t>
                                  </m:r>
                                </m:e>
                                <m:sub>
                                  <m:r>
                                    <a:rPr lang="en-US" sz="1400" i="1">
                                      <a:latin typeface="Cambria Math" panose="02040503050406030204" pitchFamily="18" charset="0"/>
                                      <a:ea typeface="Calibri" panose="020F0502020204030204" pitchFamily="34" charset="0"/>
                                      <a:cs typeface="Times New Roman" panose="02020603050405020304" pitchFamily="18" charset="0"/>
                                    </a:rPr>
                                    <m:t>𝑁𝐼</m:t>
                                  </m:r>
                                </m:sub>
                              </m:sSub>
                            </m:den>
                          </m:f>
                        </m:e>
                      </m:d>
                      <m:r>
                        <a:rPr lang="en-US" sz="1400" i="1">
                          <a:latin typeface="Cambria Math" panose="02040503050406030204" pitchFamily="18" charset="0"/>
                          <a:ea typeface="Calibri" panose="020F0502020204030204" pitchFamily="34" charset="0"/>
                          <a:cs typeface="Times New Roman" panose="02020603050405020304" pitchFamily="18" charset="0"/>
                        </a:rPr>
                        <m:t>=</m:t>
                      </m:r>
                      <m:r>
                        <m:rPr>
                          <m:nor/>
                        </m:rPr>
                        <a:rPr lang="en-US" sz="1400">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should</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be</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less</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then</m:t>
                      </m:r>
                      <m:r>
                        <m:rPr>
                          <m:nor/>
                        </m:rP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m:t> 5%)</m:t>
                      </m:r>
                    </m:oMath>
                  </m:oMathPara>
                </a14:m>
                <a:endParaRPr lang="ru-RU" sz="1400" dirty="0">
                  <a:latin typeface="Golos Text" panose="020B0503020202020204"/>
                  <a:ea typeface="Calibri" panose="020F0502020204030204" pitchFamily="34" charset="0"/>
                  <a:cs typeface="Times New Roman" panose="02020603050405020304" pitchFamily="18" charset="0"/>
                </a:endParaRPr>
              </a:p>
              <a:p>
                <a:endParaRPr lang="ru-RU" sz="1400" dirty="0">
                  <a:effectLst/>
                  <a:latin typeface="Golos Text" panose="020B0503020202020204"/>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C1EC47A6-3D9D-42CC-B147-B6E4DB76DF57}"/>
                  </a:ext>
                </a:extLst>
              </p:cNvPr>
              <p:cNvSpPr txBox="1">
                <a:spLocks noRot="1" noChangeAspect="1" noMove="1" noResize="1" noEditPoints="1" noAdjustHandles="1" noChangeArrowheads="1" noChangeShapeType="1" noTextEdit="1"/>
              </p:cNvSpPr>
              <p:nvPr/>
            </p:nvSpPr>
            <p:spPr>
              <a:xfrm>
                <a:off x="4567995" y="881739"/>
                <a:ext cx="4413646" cy="3213059"/>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52094C-771A-432E-B7FD-E8ACA1AF81A1}"/>
                  </a:ext>
                </a:extLst>
              </p:cNvPr>
              <p:cNvSpPr txBox="1"/>
              <p:nvPr/>
            </p:nvSpPr>
            <p:spPr>
              <a:xfrm>
                <a:off x="158354" y="3178730"/>
                <a:ext cx="5005386" cy="394147"/>
              </a:xfrm>
              <a:prstGeom prst="rect">
                <a:avLst/>
              </a:prstGeom>
              <a:noFill/>
            </p:spPr>
            <p:txBody>
              <a:bodyPr wrap="square">
                <a:spAutoFit/>
              </a:bodyPr>
              <a:lstStyle/>
              <a:p>
                <a:pPr marL="342900" lvl="0" indent="-342900" algn="just">
                  <a:spcAft>
                    <a:spcPts val="600"/>
                  </a:spcAft>
                  <a:buFont typeface="Symbol" panose="05050102010706020507" pitchFamily="18" charset="2"/>
                  <a:buChar char=""/>
                </a:pPr>
                <a14:m>
                  <m:oMath xmlns:m="http://schemas.openxmlformats.org/officeDocument/2006/math">
                    <m:r>
                      <m:rPr>
                        <m:nor/>
                      </m:rPr>
                      <a:rPr lang="en-US" sz="1800" b="1" smtClean="0"/>
                      <m:t>Required</m:t>
                    </m:r>
                    <m:r>
                      <m:rPr>
                        <m:nor/>
                      </m:rPr>
                      <a:rPr lang="en-US" sz="1800" b="1" smtClean="0"/>
                      <m:t> </m:t>
                    </m:r>
                    <m:r>
                      <m:rPr>
                        <m:nor/>
                      </m:rPr>
                      <a:rPr lang="en-US" sz="1800" b="1" smtClean="0"/>
                      <m:t>tolerance</m:t>
                    </m:r>
                    <m:r>
                      <m:rPr>
                        <m:nor/>
                      </m:rPr>
                      <a:rPr lang="ru-RU" sz="1800" b="1" smtClean="0"/>
                      <m:t> </m:t>
                    </m:r>
                    <m:r>
                      <a:rPr lang="en-US" sz="1800" b="1" i="1" smtClean="0">
                        <a:latin typeface="Cambria Math" panose="02040503050406030204" pitchFamily="18" charset="0"/>
                      </a:rPr>
                      <m:t>:</m:t>
                    </m:r>
                    <m:sSub>
                      <m:sSubPr>
                        <m:ctrlPr>
                          <a:rPr lang="ru-RU" i="1">
                            <a:latin typeface="Cambria Math" panose="02040503050406030204" pitchFamily="18" charset="0"/>
                          </a:rPr>
                        </m:ctrlPr>
                      </m:sSubPr>
                      <m:e>
                        <m:r>
                          <a:rPr lang="el-GR" i="1">
                            <a:latin typeface="Cambria Math" panose="02040503050406030204" pitchFamily="18" charset="0"/>
                            <a:ea typeface="Calibri" panose="020F0502020204030204" pitchFamily="34" charset="0"/>
                            <a:cs typeface="Times New Roman" panose="02020603050405020304" pitchFamily="18" charset="0"/>
                          </a:rPr>
                          <m:t>𝛥</m:t>
                        </m:r>
                        <m:r>
                          <a:rPr lang="en-US" i="1">
                            <a:latin typeface="Cambria Math" panose="02040503050406030204" pitchFamily="18" charset="0"/>
                            <a:ea typeface="Calibri" panose="020F0502020204030204" pitchFamily="34" charset="0"/>
                            <a:cs typeface="Times New Roman" panose="02020603050405020304" pitchFamily="18" charset="0"/>
                          </a:rPr>
                          <m:t>𝐾</m:t>
                        </m:r>
                      </m:e>
                      <m:sub>
                        <m:r>
                          <a:rPr lang="en-US"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r>
                      <a:rPr lang="ru-RU"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solidFill>
                      <a:srgbClr val="FF0000"/>
                    </a:solidFill>
                    <a:effectLst/>
                    <a:latin typeface="Times New Roman" panose="02020603050405020304" pitchFamily="18" charset="0"/>
                    <a:ea typeface="Times New Roman" panose="02020603050405020304" pitchFamily="18" charset="0"/>
                  </a:rPr>
                  <a:t>5%</a:t>
                </a:r>
                <a:endParaRPr lang="ru-RU" sz="1800" dirty="0">
                  <a:effectLst/>
                  <a:latin typeface="Golos Text" panose="020B0503020202020204"/>
                  <a:ea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F452094C-771A-432E-B7FD-E8ACA1AF81A1}"/>
                  </a:ext>
                </a:extLst>
              </p:cNvPr>
              <p:cNvSpPr txBox="1">
                <a:spLocks noRot="1" noChangeAspect="1" noMove="1" noResize="1" noEditPoints="1" noAdjustHandles="1" noChangeArrowheads="1" noChangeShapeType="1" noTextEdit="1"/>
              </p:cNvSpPr>
              <p:nvPr/>
            </p:nvSpPr>
            <p:spPr>
              <a:xfrm>
                <a:off x="158354" y="3178730"/>
                <a:ext cx="5005386" cy="394147"/>
              </a:xfrm>
              <a:prstGeom prst="rect">
                <a:avLst/>
              </a:prstGeom>
              <a:blipFill>
                <a:blip r:embed="rId5"/>
                <a:stretch>
                  <a:fillRect l="-1096" t="-9231" b="-1692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57886B-48A4-4AA9-A585-EA4A2EB6E321}"/>
                  </a:ext>
                </a:extLst>
              </p:cNvPr>
              <p:cNvSpPr txBox="1"/>
              <p:nvPr/>
            </p:nvSpPr>
            <p:spPr>
              <a:xfrm>
                <a:off x="2341419" y="4002343"/>
                <a:ext cx="6524245" cy="518475"/>
              </a:xfrm>
              <a:prstGeom prst="rect">
                <a:avLst/>
              </a:prstGeom>
              <a:noFill/>
            </p:spPr>
            <p:txBody>
              <a:bodyPr wrap="square">
                <a:spAutoFit/>
              </a:bodyPr>
              <a:lstStyle/>
              <a:p>
                <a:r>
                  <a:rPr lang="en-US" sz="1800" dirty="0">
                    <a:effectLst/>
                    <a:ea typeface="Calibri" panose="020F0502020204030204" pitchFamily="34" charset="0"/>
                    <a:cs typeface="Times New Roman" panose="02020603050405020304" pitchFamily="18" charset="0"/>
                  </a:rPr>
                  <a:t>Real Operational amplifier open loop gain </a:t>
                </a:r>
                <a14:m>
                  <m:oMath xmlns:m="http://schemas.openxmlformats.org/officeDocument/2006/math">
                    <m:sSub>
                      <m:sSubPr>
                        <m:ctrlPr>
                          <a:rPr lang="ru-RU"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𝑂𝐿</m:t>
                        </m:r>
                      </m:sub>
                    </m:sSub>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𝐾</m:t>
                            </m:r>
                          </m:e>
                          <m:sub>
                            <m:r>
                              <a:rPr lang="en-US" i="1">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en-US" b="0" i="1" smtClean="0">
                                <a:latin typeface="Cambria Math" panose="02040503050406030204" pitchFamily="18" charset="0"/>
                                <a:ea typeface="Calibri" panose="020F0502020204030204" pitchFamily="34" charset="0"/>
                                <a:cs typeface="Times New Roman" panose="02020603050405020304" pitchFamily="18" charset="0"/>
                              </a:rPr>
                              <m:t>𝐸</m:t>
                            </m:r>
                          </m:e>
                          <m:sub>
                            <m:r>
                              <a:rPr lang="en-US" i="1">
                                <a:latin typeface="Cambria Math" panose="02040503050406030204" pitchFamily="18" charset="0"/>
                                <a:ea typeface="Calibri" panose="020F0502020204030204" pitchFamily="34" charset="0"/>
                                <a:cs typeface="Times New Roman" panose="02020603050405020304" pitchFamily="18" charset="0"/>
                              </a:rPr>
                              <m:t>𝑁𝐼</m:t>
                            </m:r>
                          </m:sub>
                        </m:sSub>
                      </m:den>
                    </m:f>
                  </m:oMath>
                </a14:m>
                <a:endParaRPr lang="ru-RU" dirty="0"/>
              </a:p>
            </p:txBody>
          </p:sp>
        </mc:Choice>
        <mc:Fallback xmlns="">
          <p:sp>
            <p:nvSpPr>
              <p:cNvPr id="10" name="TextBox 9">
                <a:extLst>
                  <a:ext uri="{FF2B5EF4-FFF2-40B4-BE49-F238E27FC236}">
                    <a16:creationId xmlns:a16="http://schemas.microsoft.com/office/drawing/2014/main" id="{D557886B-48A4-4AA9-A585-EA4A2EB6E321}"/>
                  </a:ext>
                </a:extLst>
              </p:cNvPr>
              <p:cNvSpPr txBox="1">
                <a:spLocks noRot="1" noChangeAspect="1" noMove="1" noResize="1" noEditPoints="1" noAdjustHandles="1" noChangeArrowheads="1" noChangeShapeType="1" noTextEdit="1"/>
              </p:cNvSpPr>
              <p:nvPr/>
            </p:nvSpPr>
            <p:spPr>
              <a:xfrm>
                <a:off x="2341419" y="4002343"/>
                <a:ext cx="6524245" cy="518475"/>
              </a:xfrm>
              <a:prstGeom prst="rect">
                <a:avLst/>
              </a:prstGeom>
              <a:blipFill>
                <a:blip r:embed="rId6"/>
                <a:stretch>
                  <a:fillRect l="-748" b="-1176"/>
                </a:stretch>
              </a:blipFill>
            </p:spPr>
            <p:txBody>
              <a:bodyPr/>
              <a:lstStyle/>
              <a:p>
                <a:r>
                  <a:rPr lang="ru-RU">
                    <a:noFill/>
                  </a:rPr>
                  <a:t> </a:t>
                </a:r>
              </a:p>
            </p:txBody>
          </p:sp>
        </mc:Fallback>
      </mc:AlternateContent>
    </p:spTree>
    <p:extLst>
      <p:ext uri="{BB962C8B-B14F-4D97-AF65-F5344CB8AC3E}">
        <p14:creationId xmlns:p14="http://schemas.microsoft.com/office/powerpoint/2010/main" val="2149052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Simulations: time domain simulation</a:t>
            </a:r>
            <a:endParaRPr lang="ru-RU" dirty="0"/>
          </a:p>
        </p:txBody>
      </p:sp>
      <p:sp>
        <p:nvSpPr>
          <p:cNvPr id="7" name="TextBox 6">
            <a:extLst>
              <a:ext uri="{FF2B5EF4-FFF2-40B4-BE49-F238E27FC236}">
                <a16:creationId xmlns:a16="http://schemas.microsoft.com/office/drawing/2014/main" id="{826A67B8-CBE8-43B9-A3D3-0F2456CCE965}"/>
              </a:ext>
            </a:extLst>
          </p:cNvPr>
          <p:cNvSpPr txBox="1"/>
          <p:nvPr/>
        </p:nvSpPr>
        <p:spPr>
          <a:xfrm>
            <a:off x="239350" y="555625"/>
            <a:ext cx="5048370" cy="369332"/>
          </a:xfrm>
          <a:prstGeom prst="rect">
            <a:avLst/>
          </a:prstGeom>
          <a:noFill/>
        </p:spPr>
        <p:txBody>
          <a:bodyPr wrap="none" rtlCol="0">
            <a:spAutoFit/>
          </a:bodyPr>
          <a:lstStyle/>
          <a:p>
            <a:r>
              <a:rPr lang="en-US" dirty="0"/>
              <a:t>Step 2: check of scheme (time domain simulation)</a:t>
            </a:r>
            <a:endParaRPr lang="ru-RU"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52094C-771A-432E-B7FD-E8ACA1AF81A1}"/>
                  </a:ext>
                </a:extLst>
              </p:cNvPr>
              <p:cNvSpPr txBox="1"/>
              <p:nvPr/>
            </p:nvSpPr>
            <p:spPr>
              <a:xfrm>
                <a:off x="345390" y="1357261"/>
                <a:ext cx="5005386" cy="2197205"/>
              </a:xfrm>
              <a:prstGeom prst="rect">
                <a:avLst/>
              </a:prstGeom>
              <a:noFill/>
            </p:spPr>
            <p:txBody>
              <a:bodyPr wrap="square">
                <a:spAutoFit/>
              </a:bodyPr>
              <a:lstStyle/>
              <a:p>
                <a:pPr marL="285750" lvl="0" indent="-285750" algn="just">
                  <a:spcAft>
                    <a:spcPts val="600"/>
                  </a:spcAft>
                  <a:buFont typeface="Arial" panose="020B0604020202020204" pitchFamily="34" charset="0"/>
                  <a:buChar char="•"/>
                  <a:tabLst>
                    <a:tab pos="5940425" algn="r"/>
                  </a:tabLst>
                </a:pPr>
                <a:r>
                  <a:rPr lang="en-US" sz="1800" b="0" dirty="0">
                    <a:latin typeface="Cambria Math" panose="02040503050406030204" pitchFamily="18" charset="0"/>
                  </a:rPr>
                  <a:t>Setting up resistor tolerance:</a:t>
                </a:r>
              </a:p>
              <a:p>
                <a:pPr marL="285750" lvl="0" indent="-285750" algn="just">
                  <a:spcAft>
                    <a:spcPts val="600"/>
                  </a:spcAft>
                  <a:buFont typeface="Arial" panose="020B0604020202020204" pitchFamily="34" charset="0"/>
                  <a:buChar char="•"/>
                  <a:tabLst>
                    <a:tab pos="5940425" algn="r"/>
                  </a:tabLst>
                </a:pPr>
                <a:r>
                  <a:rPr lang="en-US" sz="1800" b="0" dirty="0">
                    <a:latin typeface="Cambria Math" panose="02040503050406030204" pitchFamily="18" charset="0"/>
                  </a:rPr>
                  <a:t>Providing simulations:</a:t>
                </a:r>
              </a:p>
              <a:p>
                <a:pPr lvl="0" algn="just">
                  <a:spcAft>
                    <a:spcPts val="600"/>
                  </a:spcAft>
                  <a:tabLst>
                    <a:tab pos="5940425" algn="r"/>
                  </a:tabLst>
                </a:pPr>
                <a:endParaRPr lang="ru-RU" sz="1800" b="0" i="1" dirty="0">
                  <a:latin typeface="Cambria Math" panose="02040503050406030204" pitchFamily="18" charset="0"/>
                </a:endParaRPr>
              </a:p>
              <a:p>
                <a:pPr lvl="0" algn="just">
                  <a:spcAft>
                    <a:spcPts val="600"/>
                  </a:spcAft>
                  <a:tabLst>
                    <a:tab pos="5940425" algn="r"/>
                  </a:tabLst>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𝑡𝑒𝑠𝑡</m:t>
                        </m:r>
                        <m:r>
                          <a:rPr lang="en-US" sz="1800" b="0" i="1" smtClean="0">
                            <a:latin typeface="Cambria Math" panose="02040503050406030204" pitchFamily="18" charset="0"/>
                          </a:rPr>
                          <m:t>_1</m:t>
                        </m:r>
                      </m:sub>
                    </m:sSub>
                    <m:r>
                      <a:rPr lang="en-US" sz="1800" b="0" i="1" smtClean="0">
                        <a:latin typeface="Cambria Math" panose="02040503050406030204" pitchFamily="18" charset="0"/>
                      </a:rPr>
                      <m:t>=</m:t>
                    </m:r>
                    <m:r>
                      <a:rPr lang="en-US" sz="1800" b="0" i="1" smtClean="0">
                        <a:solidFill>
                          <a:srgbClr val="FF0000"/>
                        </a:solidFill>
                        <a:latin typeface="Cambria Math" panose="02040503050406030204" pitchFamily="18" charset="0"/>
                      </a:rPr>
                      <m:t>500</m:t>
                    </m:r>
                  </m:oMath>
                </a14:m>
                <a:r>
                  <a:rPr lang="ru-RU" sz="1800" dirty="0">
                    <a:effectLst/>
                    <a:latin typeface="Golos Text" panose="020B0503020202020204"/>
                    <a:ea typeface="Times New Roman" panose="02020603050405020304" pitchFamily="18" charset="0"/>
                  </a:rPr>
                  <a:t> (</a:t>
                </a:r>
                <a:r>
                  <a:rPr lang="ru-RU" sz="1800" dirty="0" err="1">
                    <a:effectLst/>
                    <a:latin typeface="Golos Text" panose="020B0503020202020204"/>
                    <a:ea typeface="Times New Roman" panose="02020603050405020304" pitchFamily="18" charset="0"/>
                  </a:rPr>
                  <a:t>Hz</a:t>
                </a:r>
                <a:r>
                  <a:rPr lang="ru-RU" sz="1800" dirty="0">
                    <a:effectLst/>
                    <a:latin typeface="Golos Text" panose="020B0503020202020204"/>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lgn="just">
                  <a:spcAft>
                    <a:spcPts val="600"/>
                  </a:spcAft>
                  <a:tabLst>
                    <a:tab pos="5940425" algn="r"/>
                  </a:tabLst>
                </a:pPr>
                <a:r>
                  <a:rPr lang="en-US" sz="1800" b="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𝑡𝑒𝑠</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sub>
                    </m:sSub>
                    <m:r>
                      <a:rPr lang="en-US" sz="1800" b="0" i="1" smtClean="0">
                        <a:latin typeface="Cambria Math" panose="02040503050406030204" pitchFamily="18" charset="0"/>
                      </a:rPr>
                      <m:t>= </m:t>
                    </m:r>
                  </m:oMath>
                </a14:m>
                <a:r>
                  <a:rPr lang="en-US" sz="1800" dirty="0">
                    <a:solidFill>
                      <a:srgbClr val="FF0000"/>
                    </a:solidFill>
                    <a:effectLst/>
                    <a:latin typeface="Times New Roman" panose="02020603050405020304" pitchFamily="18" charset="0"/>
                    <a:ea typeface="Times New Roman" panose="02020603050405020304" pitchFamily="18" charset="0"/>
                  </a:rPr>
                  <a:t>5000</a:t>
                </a:r>
                <a:r>
                  <a:rPr lang="en-US" sz="1800" dirty="0">
                    <a:effectLst/>
                    <a:latin typeface="Times New Roman" panose="02020603050405020304" pitchFamily="18" charset="0"/>
                    <a:ea typeface="Times New Roman" panose="02020603050405020304" pitchFamily="18" charset="0"/>
                  </a:rPr>
                  <a:t> </a:t>
                </a:r>
                <a:r>
                  <a:rPr lang="ru-RU" sz="1800" dirty="0">
                    <a:effectLst/>
                    <a:latin typeface="Golos Text" panose="020B0503020202020204"/>
                    <a:ea typeface="Times New Roman" panose="02020603050405020304" pitchFamily="18" charset="0"/>
                  </a:rPr>
                  <a:t>(</a:t>
                </a:r>
                <a:r>
                  <a:rPr lang="ru-RU" sz="1800" dirty="0" err="1">
                    <a:effectLst/>
                    <a:latin typeface="Golos Text" panose="020B0503020202020204"/>
                    <a:ea typeface="Times New Roman" panose="02020603050405020304" pitchFamily="18" charset="0"/>
                  </a:rPr>
                  <a:t>Hz</a:t>
                </a:r>
                <a:r>
                  <a:rPr lang="ru-RU" sz="1800" dirty="0">
                    <a:effectLst/>
                    <a:latin typeface="Golos Text" panose="020B0503020202020204"/>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lgn="just">
                  <a:spcAft>
                    <a:spcPts val="600"/>
                  </a:spcAft>
                  <a:tabLst>
                    <a:tab pos="5940425" algn="r"/>
                  </a:tabLst>
                </a:pPr>
                <a:r>
                  <a:rPr lang="en-US" sz="1800" b="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𝑡𝑒𝑠</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3</m:t>
                            </m:r>
                          </m:sub>
                        </m:sSub>
                      </m:sub>
                    </m:sSub>
                    <m:r>
                      <a:rPr lang="en-US" sz="1800" b="0" i="1" smtClean="0">
                        <a:latin typeface="Cambria Math" panose="02040503050406030204" pitchFamily="18" charset="0"/>
                      </a:rPr>
                      <m:t>= </m:t>
                    </m:r>
                  </m:oMath>
                </a14:m>
                <a:r>
                  <a:rPr lang="en-US" sz="1800" dirty="0">
                    <a:solidFill>
                      <a:srgbClr val="FF0000"/>
                    </a:solidFill>
                    <a:effectLst/>
                    <a:latin typeface="Times New Roman" panose="02020603050405020304" pitchFamily="18" charset="0"/>
                    <a:ea typeface="Times New Roman" panose="02020603050405020304" pitchFamily="18" charset="0"/>
                  </a:rPr>
                  <a:t>100000 </a:t>
                </a:r>
                <a:r>
                  <a:rPr lang="ru-RU" sz="1800" dirty="0">
                    <a:effectLst/>
                    <a:latin typeface="Golos Text" panose="020B0503020202020204"/>
                    <a:ea typeface="Times New Roman" panose="02020603050405020304" pitchFamily="18" charset="0"/>
                  </a:rPr>
                  <a:t>(</a:t>
                </a:r>
                <a:r>
                  <a:rPr lang="ru-RU" sz="1800" dirty="0" err="1">
                    <a:effectLst/>
                    <a:latin typeface="Golos Text" panose="020B0503020202020204"/>
                    <a:ea typeface="Times New Roman" panose="02020603050405020304" pitchFamily="18" charset="0"/>
                  </a:rPr>
                  <a:t>Hz</a:t>
                </a:r>
                <a:r>
                  <a:rPr lang="ru-RU" sz="1800" dirty="0">
                    <a:effectLst/>
                    <a:latin typeface="Golos Text" panose="020B0503020202020204"/>
                    <a:ea typeface="Times New Roman" panose="02020603050405020304" pitchFamily="18" charset="0"/>
                  </a:rPr>
                  <a:t>)</a:t>
                </a:r>
              </a:p>
            </p:txBody>
          </p:sp>
        </mc:Choice>
        <mc:Fallback xmlns="">
          <p:sp>
            <p:nvSpPr>
              <p:cNvPr id="8" name="TextBox 7">
                <a:extLst>
                  <a:ext uri="{FF2B5EF4-FFF2-40B4-BE49-F238E27FC236}">
                    <a16:creationId xmlns:a16="http://schemas.microsoft.com/office/drawing/2014/main" id="{F452094C-771A-432E-B7FD-E8ACA1AF81A1}"/>
                  </a:ext>
                </a:extLst>
              </p:cNvPr>
              <p:cNvSpPr txBox="1">
                <a:spLocks noRot="1" noChangeAspect="1" noMove="1" noResize="1" noEditPoints="1" noAdjustHandles="1" noChangeArrowheads="1" noChangeShapeType="1" noTextEdit="1"/>
              </p:cNvSpPr>
              <p:nvPr/>
            </p:nvSpPr>
            <p:spPr>
              <a:xfrm>
                <a:off x="345390" y="1357261"/>
                <a:ext cx="5005386" cy="2197205"/>
              </a:xfrm>
              <a:prstGeom prst="rect">
                <a:avLst/>
              </a:prstGeom>
              <a:blipFill>
                <a:blip r:embed="rId2"/>
                <a:stretch>
                  <a:fillRect l="-853" t="-1944" b="-2778"/>
                </a:stretch>
              </a:blipFill>
            </p:spPr>
            <p:txBody>
              <a:bodyPr/>
              <a:lstStyle/>
              <a:p>
                <a:r>
                  <a:rPr lang="ru-RU">
                    <a:noFill/>
                  </a:rPr>
                  <a:t> </a:t>
                </a:r>
              </a:p>
            </p:txBody>
          </p:sp>
        </mc:Fallback>
      </mc:AlternateContent>
    </p:spTree>
    <p:extLst>
      <p:ext uri="{BB962C8B-B14F-4D97-AF65-F5344CB8AC3E}">
        <p14:creationId xmlns:p14="http://schemas.microsoft.com/office/powerpoint/2010/main" val="240330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Simulations: frequency domain simulation</a:t>
            </a:r>
            <a:endParaRPr lang="ru-RU" dirty="0"/>
          </a:p>
        </p:txBody>
      </p:sp>
      <p:sp>
        <p:nvSpPr>
          <p:cNvPr id="7" name="TextBox 6">
            <a:extLst>
              <a:ext uri="{FF2B5EF4-FFF2-40B4-BE49-F238E27FC236}">
                <a16:creationId xmlns:a16="http://schemas.microsoft.com/office/drawing/2014/main" id="{826A67B8-CBE8-43B9-A3D3-0F2456CCE965}"/>
              </a:ext>
            </a:extLst>
          </p:cNvPr>
          <p:cNvSpPr txBox="1"/>
          <p:nvPr/>
        </p:nvSpPr>
        <p:spPr>
          <a:xfrm>
            <a:off x="250825" y="555625"/>
            <a:ext cx="5390002" cy="369332"/>
          </a:xfrm>
          <a:prstGeom prst="rect">
            <a:avLst/>
          </a:prstGeom>
          <a:noFill/>
        </p:spPr>
        <p:txBody>
          <a:bodyPr wrap="none" rtlCol="0">
            <a:spAutoFit/>
          </a:bodyPr>
          <a:lstStyle/>
          <a:p>
            <a:r>
              <a:rPr lang="en-US" dirty="0"/>
              <a:t>Step 3: check of scheme (frequency domain simulation)</a:t>
            </a:r>
            <a:endParaRPr lang="ru-RU"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52094C-771A-432E-B7FD-E8ACA1AF81A1}"/>
                  </a:ext>
                </a:extLst>
              </p:cNvPr>
              <p:cNvSpPr txBox="1"/>
              <p:nvPr/>
            </p:nvSpPr>
            <p:spPr>
              <a:xfrm>
                <a:off x="436418" y="1293197"/>
                <a:ext cx="8368145" cy="1099468"/>
              </a:xfrm>
              <a:prstGeom prst="rect">
                <a:avLst/>
              </a:prstGeom>
              <a:noFill/>
            </p:spPr>
            <p:txBody>
              <a:bodyPr wrap="square">
                <a:spAutoFit/>
              </a:bodyPr>
              <a:lstStyle/>
              <a:p>
                <a:pPr marL="285750" indent="-285750" algn="just">
                  <a:spcAft>
                    <a:spcPts val="600"/>
                  </a:spcAft>
                  <a:buFont typeface="Arial" panose="020B0604020202020204" pitchFamily="34" charset="0"/>
                  <a:buChar char="•"/>
                  <a:tabLst>
                    <a:tab pos="5940425" algn="r"/>
                  </a:tabLst>
                </a:pPr>
                <a:r>
                  <a:rPr lang="en-US" sz="1800" dirty="0">
                    <a:effectLst/>
                    <a:latin typeface="Times New Roman" panose="02020603050405020304" pitchFamily="18" charset="0"/>
                    <a:ea typeface="Times New Roman" panose="02020603050405020304" pitchFamily="18" charset="0"/>
                  </a:rPr>
                  <a:t>setting up resistor tolerance</a:t>
                </a:r>
                <a:r>
                  <a:rPr lang="ru-RU" sz="1800" dirty="0">
                    <a:effectLst/>
                    <a:latin typeface="Golos Text" panose="020B0503020202020204"/>
                    <a:ea typeface="Times New Roman" panose="02020603050405020304" pitchFamily="18" charset="0"/>
                  </a:rPr>
                  <a:t> </a:t>
                </a:r>
                <a14:m>
                  <m:oMath xmlns:m="http://schemas.openxmlformats.org/officeDocument/2006/math">
                    <m:sSub>
                      <m:sSubPr>
                        <m:ctrlPr>
                          <a:rPr lang="ru-RU" i="1" smtClean="0">
                            <a:solidFill>
                              <a:srgbClr val="FF0000"/>
                            </a:solidFill>
                            <a:latin typeface="Cambria Math" panose="02040503050406030204" pitchFamily="18" charset="0"/>
                            <a:ea typeface="Times New Roman" panose="02020603050405020304" pitchFamily="18" charset="0"/>
                          </a:rPr>
                        </m:ctrlPr>
                      </m:sSubPr>
                      <m:e>
                        <m:r>
                          <a:rPr lang="ru-RU" i="1">
                            <a:solidFill>
                              <a:srgbClr val="FF0000"/>
                            </a:solidFill>
                            <a:latin typeface="Cambria Math" panose="02040503050406030204" pitchFamily="18" charset="0"/>
                            <a:ea typeface="Times New Roman" panose="02020603050405020304" pitchFamily="18" charset="0"/>
                          </a:rPr>
                          <m:t>𝑅</m:t>
                        </m:r>
                      </m:e>
                      <m:sub>
                        <m:r>
                          <a:rPr lang="en-US" i="1">
                            <a:solidFill>
                              <a:srgbClr val="FF0000"/>
                            </a:solidFill>
                            <a:latin typeface="Cambria Math" panose="02040503050406030204" pitchFamily="18" charset="0"/>
                            <a:ea typeface="Times New Roman" panose="02020603050405020304" pitchFamily="18" charset="0"/>
                          </a:rPr>
                          <m:t>𝑓𝑏</m:t>
                        </m:r>
                      </m:sub>
                    </m:sSub>
                  </m:oMath>
                </a14:m>
                <a:r>
                  <a:rPr lang="en-US" dirty="0"/>
                  <a:t> and new </a:t>
                </a:r>
                <a14:m>
                  <m:oMath xmlns:m="http://schemas.openxmlformats.org/officeDocument/2006/math">
                    <m:sSub>
                      <m:sSubPr>
                        <m:ctrlPr>
                          <a:rPr lang="ru-RU" i="1" smtClean="0">
                            <a:solidFill>
                              <a:srgbClr val="FF0000"/>
                            </a:solidFill>
                            <a:latin typeface="Cambria Math" panose="02040503050406030204" pitchFamily="18" charset="0"/>
                            <a:ea typeface="Times New Roman" panose="02020603050405020304" pitchFamily="18" charset="0"/>
                          </a:rPr>
                        </m:ctrlPr>
                      </m:sSubPr>
                      <m:e>
                        <m:r>
                          <a:rPr lang="ru-RU" i="1">
                            <a:solidFill>
                              <a:srgbClr val="FF0000"/>
                            </a:solidFill>
                            <a:latin typeface="Cambria Math" panose="02040503050406030204" pitchFamily="18" charset="0"/>
                            <a:ea typeface="Times New Roman" panose="02020603050405020304" pitchFamily="18" charset="0"/>
                          </a:rPr>
                          <m:t>𝑅</m:t>
                        </m:r>
                      </m:e>
                      <m:sub>
                        <m:r>
                          <a:rPr lang="en-US" b="0" i="1" smtClean="0">
                            <a:solidFill>
                              <a:srgbClr val="FF0000"/>
                            </a:solidFill>
                            <a:latin typeface="Cambria Math" panose="02040503050406030204" pitchFamily="18" charset="0"/>
                            <a:ea typeface="Times New Roman" panose="02020603050405020304" pitchFamily="18" charset="0"/>
                          </a:rPr>
                          <m:t>1</m:t>
                        </m:r>
                      </m:sub>
                    </m:sSub>
                  </m:oMath>
                </a14:m>
                <a:r>
                  <a:rPr lang="en-US" sz="1800" dirty="0">
                    <a:effectLst/>
                    <a:latin typeface="Times New Roman" panose="02020603050405020304" pitchFamily="18" charset="0"/>
                    <a:ea typeface="Times New Roman" panose="02020603050405020304" pitchFamily="18" charset="0"/>
                  </a:rPr>
                  <a:t> </a:t>
                </a:r>
              </a:p>
              <a:p>
                <a:pPr marL="285750" indent="-285750" algn="just">
                  <a:spcAft>
                    <a:spcPts val="600"/>
                  </a:spcAft>
                  <a:buFont typeface="Arial" panose="020B0604020202020204" pitchFamily="34" charset="0"/>
                  <a:buChar char="•"/>
                  <a:tabLst>
                    <a:tab pos="5940425" algn="r"/>
                  </a:tabLst>
                </a:pPr>
                <a:r>
                  <a:rPr lang="en-US" sz="1800" dirty="0">
                    <a:effectLst/>
                    <a:latin typeface="Times New Roman" panose="02020603050405020304" pitchFamily="18" charset="0"/>
                    <a:ea typeface="Times New Roman" panose="02020603050405020304" pitchFamily="18" charset="0"/>
                  </a:rPr>
                  <a:t>setting up resistor load resistance variation</a:t>
                </a:r>
                <a:r>
                  <a:rPr lang="ru-RU" sz="1800" dirty="0">
                    <a:effectLst/>
                    <a:latin typeface="Golos Text" panose="020B0503020202020204"/>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𝑹</a:t>
                </a:r>
                <a:r>
                  <a:rPr lang="en-US" sz="1800" baseline="-25000" dirty="0">
                    <a:effectLst/>
                    <a:latin typeface="Times New Roman" panose="02020603050405020304" pitchFamily="18" charset="0"/>
                    <a:ea typeface="Times New Roman" panose="02020603050405020304" pitchFamily="18" charset="0"/>
                  </a:rPr>
                  <a:t>𝒍𝒐𝒂𝒅</a:t>
                </a:r>
                <a:r>
                  <a:rPr lang="en-US" sz="1800" dirty="0">
                    <a:effectLst/>
                    <a:latin typeface="Times New Roman" panose="02020603050405020304" pitchFamily="18" charset="0"/>
                    <a:ea typeface="Times New Roman" panose="02020603050405020304" pitchFamily="18" charset="0"/>
                  </a:rPr>
                  <a:t> 𝒍𝒊𝒔𝒕</a:t>
                </a:r>
                <a:r>
                  <a:rPr lang="ru-RU" sz="1800" dirty="0">
                    <a:effectLst/>
                    <a:latin typeface="Golos Text" panose="020B0503020202020204"/>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100, 1000, 10000, 100000</a:t>
                </a:r>
                <a:r>
                  <a:rPr lang="ru-RU" sz="1800" dirty="0">
                    <a:effectLst/>
                    <a:latin typeface="Golos Text" panose="020B0503020202020204"/>
                    <a:ea typeface="Times New Roman" panose="02020603050405020304" pitchFamily="18" charset="0"/>
                  </a:rPr>
                  <a:t> (Ω)</a:t>
                </a:r>
                <a:endParaRPr lang="en-US" sz="1800" i="1" dirty="0">
                  <a:effectLst/>
                  <a:latin typeface="Cambria Math" panose="02040503050406030204" pitchFamily="18" charset="0"/>
                  <a:ea typeface="Times New Roman" panose="02020603050405020304" pitchFamily="18" charset="0"/>
                </a:endParaRPr>
              </a:p>
              <a:p>
                <a:pPr algn="just">
                  <a:spcAft>
                    <a:spcPts val="600"/>
                  </a:spcAft>
                  <a:tabLst>
                    <a:tab pos="5940425" algn="r"/>
                  </a:tabLst>
                </a:pPr>
                <a:endParaRPr lang="en-US" sz="1800" dirty="0">
                  <a:effectLst/>
                  <a:latin typeface="Times New Roman" panose="02020603050405020304" pitchFamily="18" charset="0"/>
                  <a:ea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F452094C-771A-432E-B7FD-E8ACA1AF81A1}"/>
                  </a:ext>
                </a:extLst>
              </p:cNvPr>
              <p:cNvSpPr txBox="1">
                <a:spLocks noRot="1" noChangeAspect="1" noMove="1" noResize="1" noEditPoints="1" noAdjustHandles="1" noChangeArrowheads="1" noChangeShapeType="1" noTextEdit="1"/>
              </p:cNvSpPr>
              <p:nvPr/>
            </p:nvSpPr>
            <p:spPr>
              <a:xfrm>
                <a:off x="436418" y="1293197"/>
                <a:ext cx="8368145" cy="1099468"/>
              </a:xfrm>
              <a:prstGeom prst="rect">
                <a:avLst/>
              </a:prstGeom>
              <a:blipFill>
                <a:blip r:embed="rId2"/>
                <a:stretch>
                  <a:fillRect l="-510" t="-2778"/>
                </a:stretch>
              </a:blipFill>
            </p:spPr>
            <p:txBody>
              <a:bodyPr/>
              <a:lstStyle/>
              <a:p>
                <a:r>
                  <a:rPr lang="ru-RU">
                    <a:noFill/>
                  </a:rPr>
                  <a:t> </a:t>
                </a:r>
              </a:p>
            </p:txBody>
          </p:sp>
        </mc:Fallback>
      </mc:AlternateContent>
    </p:spTree>
    <p:extLst>
      <p:ext uri="{BB962C8B-B14F-4D97-AF65-F5344CB8AC3E}">
        <p14:creationId xmlns:p14="http://schemas.microsoft.com/office/powerpoint/2010/main" val="2555626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Simulations</a:t>
            </a:r>
            <a:endParaRPr lang="ru-RU" dirty="0"/>
          </a:p>
        </p:txBody>
      </p:sp>
      <p:sp>
        <p:nvSpPr>
          <p:cNvPr id="7" name="TextBox 6">
            <a:extLst>
              <a:ext uri="{FF2B5EF4-FFF2-40B4-BE49-F238E27FC236}">
                <a16:creationId xmlns:a16="http://schemas.microsoft.com/office/drawing/2014/main" id="{826A67B8-CBE8-43B9-A3D3-0F2456CCE965}"/>
              </a:ext>
            </a:extLst>
          </p:cNvPr>
          <p:cNvSpPr txBox="1"/>
          <p:nvPr/>
        </p:nvSpPr>
        <p:spPr>
          <a:xfrm>
            <a:off x="544632" y="813629"/>
            <a:ext cx="2736198" cy="369332"/>
          </a:xfrm>
          <a:prstGeom prst="rect">
            <a:avLst/>
          </a:prstGeom>
          <a:noFill/>
        </p:spPr>
        <p:txBody>
          <a:bodyPr wrap="none" rtlCol="0">
            <a:spAutoFit/>
          </a:bodyPr>
          <a:lstStyle/>
          <a:p>
            <a:r>
              <a:rPr lang="en-US" dirty="0"/>
              <a:t>Step 4: Power supply check</a:t>
            </a:r>
            <a:endParaRPr lang="ru-RU" dirty="0"/>
          </a:p>
        </p:txBody>
      </p:sp>
      <p:sp>
        <p:nvSpPr>
          <p:cNvPr id="8" name="TextBox 7">
            <a:extLst>
              <a:ext uri="{FF2B5EF4-FFF2-40B4-BE49-F238E27FC236}">
                <a16:creationId xmlns:a16="http://schemas.microsoft.com/office/drawing/2014/main" id="{F452094C-771A-432E-B7FD-E8ACA1AF81A1}"/>
              </a:ext>
            </a:extLst>
          </p:cNvPr>
          <p:cNvSpPr txBox="1"/>
          <p:nvPr/>
        </p:nvSpPr>
        <p:spPr>
          <a:xfrm>
            <a:off x="436418" y="1293197"/>
            <a:ext cx="8368145" cy="369332"/>
          </a:xfrm>
          <a:prstGeom prst="rect">
            <a:avLst/>
          </a:prstGeom>
          <a:noFill/>
        </p:spPr>
        <p:txBody>
          <a:bodyPr wrap="square">
            <a:spAutoFit/>
          </a:bodyPr>
          <a:lstStyle/>
          <a:p>
            <a:pPr marL="285750" indent="-285750" algn="just">
              <a:spcAft>
                <a:spcPts val="600"/>
              </a:spcAft>
              <a:buFont typeface="Arial" panose="020B0604020202020204" pitchFamily="34" charset="0"/>
              <a:buChar char="•"/>
              <a:tabLst>
                <a:tab pos="5940425" algn="r"/>
              </a:tabLst>
            </a:pPr>
            <a:r>
              <a:rPr lang="en-US" sz="1800" dirty="0" err="1">
                <a:effectLst/>
                <a:latin typeface="Times New Roman" panose="02020603050405020304" pitchFamily="18" charset="0"/>
                <a:ea typeface="Times New Roman" panose="02020603050405020304" pitchFamily="18" charset="0"/>
              </a:rPr>
              <a:t>Vpp</a:t>
            </a:r>
            <a:r>
              <a:rPr lang="en-US" sz="1800" dirty="0">
                <a:effectLst/>
                <a:latin typeface="Times New Roman" panose="02020603050405020304" pitchFamily="18" charset="0"/>
                <a:ea typeface="Times New Roman" panose="02020603050405020304" pitchFamily="18" charset="0"/>
              </a:rPr>
              <a:t>+ and </a:t>
            </a:r>
            <a:r>
              <a:rPr lang="en-US" sz="1800" dirty="0" err="1">
                <a:effectLst/>
                <a:latin typeface="Times New Roman" panose="02020603050405020304" pitchFamily="18" charset="0"/>
                <a:ea typeface="Times New Roman" panose="02020603050405020304" pitchFamily="18" charset="0"/>
              </a:rPr>
              <a:t>Vpp</a:t>
            </a:r>
            <a:r>
              <a:rPr lang="en-US" sz="1800" dirty="0">
                <a:effectLst/>
                <a:latin typeface="Times New Roman" panose="02020603050405020304" pitchFamily="18" charset="0"/>
                <a:ea typeface="Times New Roman" panose="02020603050405020304" pitchFamily="18" charset="0"/>
              </a:rPr>
              <a:t>- should have enough values</a:t>
            </a:r>
          </a:p>
        </p:txBody>
      </p:sp>
    </p:spTree>
    <p:extLst>
      <p:ext uri="{BB962C8B-B14F-4D97-AF65-F5344CB8AC3E}">
        <p14:creationId xmlns:p14="http://schemas.microsoft.com/office/powerpoint/2010/main" val="1440653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b="1" kern="0" dirty="0">
                <a:effectLst/>
                <a:latin typeface="Times New Roman" panose="02020603050405020304" pitchFamily="18" charset="0"/>
                <a:ea typeface="Times New Roman" panose="02020603050405020304" pitchFamily="18" charset="0"/>
              </a:rPr>
              <a:t>Simulation results</a:t>
            </a:r>
          </a:p>
        </p:txBody>
      </p:sp>
      <mc:AlternateContent xmlns:mc="http://schemas.openxmlformats.org/markup-compatibility/2006" xmlns:a14="http://schemas.microsoft.com/office/drawing/2010/main">
        <mc:Choice Requires="a14">
          <p:graphicFrame>
            <p:nvGraphicFramePr>
              <p:cNvPr id="5" name="Таблица 4">
                <a:extLst>
                  <a:ext uri="{FF2B5EF4-FFF2-40B4-BE49-F238E27FC236}">
                    <a16:creationId xmlns:a16="http://schemas.microsoft.com/office/drawing/2014/main" id="{9E8AA586-60B7-4E5A-BAB1-490AE787E673}"/>
                  </a:ext>
                </a:extLst>
              </p:cNvPr>
              <p:cNvGraphicFramePr>
                <a:graphicFrameLocks noGrp="1"/>
              </p:cNvGraphicFramePr>
              <p:nvPr>
                <p:extLst>
                  <p:ext uri="{D42A27DB-BD31-4B8C-83A1-F6EECF244321}">
                    <p14:modId xmlns:p14="http://schemas.microsoft.com/office/powerpoint/2010/main" val="975761349"/>
                  </p:ext>
                </p:extLst>
              </p:nvPr>
            </p:nvGraphicFramePr>
            <p:xfrm>
              <a:off x="283028" y="781708"/>
              <a:ext cx="8651966" cy="3594349"/>
            </p:xfrm>
            <a:graphic>
              <a:graphicData uri="http://schemas.openxmlformats.org/drawingml/2006/table">
                <a:tbl>
                  <a:tblPr firstRow="1" firstCol="1" bandRow="1"/>
                  <a:tblGrid>
                    <a:gridCol w="1881166">
                      <a:extLst>
                        <a:ext uri="{9D8B030D-6E8A-4147-A177-3AD203B41FA5}">
                          <a16:colId xmlns:a16="http://schemas.microsoft.com/office/drawing/2014/main" val="1370407810"/>
                        </a:ext>
                      </a:extLst>
                    </a:gridCol>
                    <a:gridCol w="1194533">
                      <a:extLst>
                        <a:ext uri="{9D8B030D-6E8A-4147-A177-3AD203B41FA5}">
                          <a16:colId xmlns:a16="http://schemas.microsoft.com/office/drawing/2014/main" val="405188606"/>
                        </a:ext>
                      </a:extLst>
                    </a:gridCol>
                    <a:gridCol w="1090312">
                      <a:extLst>
                        <a:ext uri="{9D8B030D-6E8A-4147-A177-3AD203B41FA5}">
                          <a16:colId xmlns:a16="http://schemas.microsoft.com/office/drawing/2014/main" val="924235995"/>
                        </a:ext>
                      </a:extLst>
                    </a:gridCol>
                    <a:gridCol w="1194533">
                      <a:extLst>
                        <a:ext uri="{9D8B030D-6E8A-4147-A177-3AD203B41FA5}">
                          <a16:colId xmlns:a16="http://schemas.microsoft.com/office/drawing/2014/main" val="2840377674"/>
                        </a:ext>
                      </a:extLst>
                    </a:gridCol>
                    <a:gridCol w="1106345">
                      <a:extLst>
                        <a:ext uri="{9D8B030D-6E8A-4147-A177-3AD203B41FA5}">
                          <a16:colId xmlns:a16="http://schemas.microsoft.com/office/drawing/2014/main" val="10894403"/>
                        </a:ext>
                      </a:extLst>
                    </a:gridCol>
                    <a:gridCol w="1095656">
                      <a:extLst>
                        <a:ext uri="{9D8B030D-6E8A-4147-A177-3AD203B41FA5}">
                          <a16:colId xmlns:a16="http://schemas.microsoft.com/office/drawing/2014/main" val="133006516"/>
                        </a:ext>
                      </a:extLst>
                    </a:gridCol>
                    <a:gridCol w="1089421">
                      <a:extLst>
                        <a:ext uri="{9D8B030D-6E8A-4147-A177-3AD203B41FA5}">
                          <a16:colId xmlns:a16="http://schemas.microsoft.com/office/drawing/2014/main" val="2104470120"/>
                        </a:ext>
                      </a:extLst>
                    </a:gridCol>
                  </a:tblGrid>
                  <a:tr h="382174">
                    <a:tc>
                      <a:txBody>
                        <a:bodyPr/>
                        <a:lstStyle/>
                        <a:p>
                          <a:pPr algn="ctr">
                            <a:lnSpc>
                              <a:spcPct val="100000"/>
                            </a:lnSpc>
                          </a:pPr>
                          <a:endParaRPr lang="ru-RU" sz="1200" dirty="0">
                            <a:effectLst/>
                            <a:latin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Ideal</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VarNo</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Ideal</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VarNo</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Ideal</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VarNo</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83358"/>
                      </a:ext>
                    </a:extLst>
                  </a:tr>
                  <a:tr h="382174">
                    <a:tc>
                      <a:txBody>
                        <a:bodyPr/>
                        <a:lstStyle/>
                        <a:p>
                          <a:pPr algn="ctr">
                            <a:lnSpc>
                              <a:spcPct val="100000"/>
                            </a:lnSpc>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frequency, kHz</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a:lnSpc>
                              <a:spcPct val="100000"/>
                            </a:lnSpc>
                          </a:pPr>
                          <a:r>
                            <a:rPr lang="ru-RU"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a:t>
                          </a:r>
                          <a:r>
                            <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a:t>
                          </a:r>
                          <a:r>
                            <a:rPr lang="ru-RU"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0,000</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ru-RU"/>
                        </a:p>
                      </a:txBody>
                      <a:tcPr/>
                    </a:tc>
                    <a:tc gridSpan="2">
                      <a:txBody>
                        <a:bodyPr/>
                        <a:lstStyle/>
                        <a:p>
                          <a:pPr algn="ctr">
                            <a:lnSpc>
                              <a:spcPct val="100000"/>
                            </a:lnSpc>
                          </a:pPr>
                          <a:r>
                            <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5000</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ru-RU"/>
                        </a:p>
                      </a:txBody>
                      <a:tcPr/>
                    </a:tc>
                    <a:tc gridSpan="2">
                      <a:txBody>
                        <a:bodyPr/>
                        <a:lstStyle/>
                        <a:p>
                          <a:pPr algn="ctr">
                            <a:lnSpc>
                              <a:spcPct val="100000"/>
                            </a:lnSpc>
                          </a:pPr>
                          <a:r>
                            <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50000</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807424385"/>
                      </a:ext>
                    </a:extLst>
                  </a:tr>
                  <a:tr h="398455">
                    <a:tc>
                      <a:txBody>
                        <a:bodyPr/>
                        <a:lstStyle/>
                        <a:p>
                          <a:pPr algn="ctr">
                            <a:lnSpc>
                              <a:spcPct val="100000"/>
                            </a:lnSpc>
                          </a:pPr>
                          <a:r>
                            <a:rPr lang="ru-RU" sz="1200" b="1" dirty="0">
                              <a:solidFill>
                                <a:srgbClr val="000000"/>
                              </a:solidFill>
                              <a:effectLst/>
                              <a:latin typeface="Golos Text" panose="020B0503020202020204"/>
                              <a:ea typeface="Calibri" panose="020F0502020204030204" pitchFamily="34" charset="0"/>
                              <a:cs typeface="Times New Roman" panose="02020603050405020304" pitchFamily="18" charset="0"/>
                            </a:rPr>
                            <a:t>V</a:t>
                          </a:r>
                          <a:r>
                            <a:rPr lang="en-US" sz="1200" b="1" baseline="-25000" dirty="0">
                              <a:solidFill>
                                <a:srgbClr val="000000"/>
                              </a:solidFill>
                              <a:effectLst/>
                              <a:latin typeface="Golos Text" panose="020B0503020202020204"/>
                              <a:ea typeface="Calibri" panose="020F0502020204030204" pitchFamily="34" charset="0"/>
                              <a:cs typeface="Times New Roman" panose="02020603050405020304" pitchFamily="18" charset="0"/>
                            </a:rPr>
                            <a:t>test</a:t>
                          </a:r>
                          <a:r>
                            <a:rPr lang="ru-RU" sz="1200" b="1" dirty="0">
                              <a:solidFill>
                                <a:srgbClr val="000000"/>
                              </a:solidFill>
                              <a:effectLst/>
                              <a:latin typeface="Golos Text" panose="020B0503020202020204"/>
                              <a:ea typeface="Calibri" panose="020F0502020204030204" pitchFamily="34" charset="0"/>
                              <a:cs typeface="Times New Roman" panose="02020603050405020304" pitchFamily="18" charset="0"/>
                            </a:rPr>
                            <a:t>, </a:t>
                          </a:r>
                          <a:r>
                            <a:rPr lang="en-US" sz="1200" b="1" dirty="0">
                              <a:solidFill>
                                <a:srgbClr val="000000"/>
                              </a:solidFill>
                              <a:effectLst/>
                              <a:latin typeface="Golos Text" panose="020B0503020202020204"/>
                              <a:ea typeface="Calibri" panose="020F0502020204030204" pitchFamily="34" charset="0"/>
                              <a:cs typeface="Times New Roman" panose="02020603050405020304" pitchFamily="18" charset="0"/>
                            </a:rPr>
                            <a:t>V</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6074743"/>
                      </a:ext>
                    </a:extLst>
                  </a:tr>
                  <a:tr h="398455">
                    <a:tc>
                      <a:txBody>
                        <a:bodyPr/>
                        <a:lstStyle/>
                        <a:p>
                          <a:pPr algn="ctr">
                            <a:lnSpc>
                              <a:spcPct val="100000"/>
                            </a:lnSpc>
                          </a:pPr>
                          <a:r>
                            <a:rPr lang="ru-RU" sz="1200" b="1" dirty="0" err="1">
                              <a:solidFill>
                                <a:srgbClr val="000000"/>
                              </a:solidFill>
                              <a:effectLst/>
                              <a:latin typeface="Golos Text" panose="020B0503020202020204"/>
                              <a:ea typeface="Calibri" panose="020F0502020204030204" pitchFamily="34" charset="0"/>
                              <a:cs typeface="Times New Roman" panose="02020603050405020304" pitchFamily="18" charset="0"/>
                            </a:rPr>
                            <a:t>V</a:t>
                          </a:r>
                          <a:r>
                            <a:rPr lang="ru-RU" sz="1200" b="1" baseline="-25000" dirty="0" err="1">
                              <a:solidFill>
                                <a:srgbClr val="000000"/>
                              </a:solidFill>
                              <a:effectLst/>
                              <a:latin typeface="Golos Text" panose="020B0503020202020204"/>
                              <a:ea typeface="Calibri" panose="020F0502020204030204" pitchFamily="34" charset="0"/>
                              <a:cs typeface="Times New Roman" panose="02020603050405020304" pitchFamily="18" charset="0"/>
                            </a:rPr>
                            <a:t>out</a:t>
                          </a:r>
                          <a:r>
                            <a:rPr lang="ru-RU" sz="1200" b="1" dirty="0">
                              <a:solidFill>
                                <a:srgbClr val="000000"/>
                              </a:solidFill>
                              <a:effectLst/>
                              <a:latin typeface="Golos Text" panose="020B0503020202020204"/>
                              <a:ea typeface="Calibri" panose="020F0502020204030204" pitchFamily="34" charset="0"/>
                              <a:cs typeface="Times New Roman" panose="02020603050405020304" pitchFamily="18" charset="0"/>
                            </a:rPr>
                            <a:t>, </a:t>
                          </a:r>
                          <a:r>
                            <a:rPr lang="en-US" sz="1200" b="1" dirty="0">
                              <a:solidFill>
                                <a:srgbClr val="000000"/>
                              </a:solidFill>
                              <a:effectLst/>
                              <a:latin typeface="Golos Text" panose="020B0503020202020204"/>
                              <a:ea typeface="Calibri" panose="020F0502020204030204" pitchFamily="34" charset="0"/>
                              <a:cs typeface="Times New Roman" panose="02020603050405020304" pitchFamily="18" charset="0"/>
                            </a:rPr>
                            <a:t>V</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430083"/>
                      </a:ext>
                    </a:extLst>
                  </a:tr>
                  <a:tr h="398455">
                    <a:tc>
                      <a:txBody>
                        <a:bodyPr/>
                        <a:lstStyle/>
                        <a:p>
                          <a:pPr algn="ctr">
                            <a:lnSpc>
                              <a:spcPct val="100000"/>
                            </a:lnSpc>
                          </a:pPr>
                          <a:r>
                            <a:rPr lang="ru-RU" sz="1200" dirty="0" err="1">
                              <a:solidFill>
                                <a:srgbClr val="000000"/>
                              </a:solidFill>
                              <a:effectLst/>
                              <a:latin typeface="Golos Text" panose="020B0503020202020204"/>
                              <a:ea typeface="Calibri" panose="020F0502020204030204" pitchFamily="34" charset="0"/>
                              <a:cs typeface="Times New Roman" panose="02020603050405020304" pitchFamily="18" charset="0"/>
                            </a:rPr>
                            <a:t>K</a:t>
                          </a:r>
                          <a:r>
                            <a:rPr lang="ru-RU" sz="1200" baseline="-25000" dirty="0" err="1">
                              <a:solidFill>
                                <a:srgbClr val="000000"/>
                              </a:solidFill>
                              <a:effectLst/>
                              <a:latin typeface="Golos Text" panose="020B0503020202020204"/>
                              <a:ea typeface="Calibri" panose="020F0502020204030204" pitchFamily="34" charset="0"/>
                              <a:cs typeface="Times New Roman" panose="02020603050405020304" pitchFamily="18" charset="0"/>
                            </a:rPr>
                            <a:t>NI_exp</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1500552"/>
                      </a:ext>
                    </a:extLst>
                  </a:tr>
                  <a:tr h="398455">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lang="ru-RU" sz="1200" i="1" smtClean="0">
                                        <a:effectLst/>
                                        <a:latin typeface="Cambria Math" panose="02040503050406030204" pitchFamily="18" charset="0"/>
                                      </a:rPr>
                                    </m:ctrlPr>
                                  </m:sSubPr>
                                  <m:e>
                                    <m:r>
                                      <a:rPr lang="el-GR" sz="1200" b="0" i="1">
                                        <a:latin typeface="Cambria Math" panose="02040503050406030204" pitchFamily="18" charset="0"/>
                                        <a:ea typeface="Calibri" panose="020F0502020204030204" pitchFamily="34" charset="0"/>
                                        <a:cs typeface="Times New Roman" panose="02020603050405020304" pitchFamily="18" charset="0"/>
                                      </a:rPr>
                                      <m:t>𝛥</m:t>
                                    </m:r>
                                    <m:r>
                                      <a:rPr lang="en-US" sz="1200" b="0" i="1">
                                        <a:latin typeface="Cambria Math" panose="02040503050406030204" pitchFamily="18" charset="0"/>
                                        <a:ea typeface="Calibri" panose="020F0502020204030204" pitchFamily="34" charset="0"/>
                                        <a:cs typeface="Times New Roman" panose="02020603050405020304" pitchFamily="18" charset="0"/>
                                      </a:rPr>
                                      <m:t>𝐾</m:t>
                                    </m:r>
                                  </m:e>
                                  <m:sub>
                                    <m:r>
                                      <a:rPr lang="en-US" sz="1200" b="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200" i="1">
                                            <a:latin typeface="Cambria Math" panose="02040503050406030204" pitchFamily="18" charset="0"/>
                                          </a:rPr>
                                        </m:ctrlPr>
                                      </m:sSubPr>
                                      <m:e>
                                        <m:r>
                                          <a:rPr lang="en-US" sz="1200" b="0" i="1" smtClean="0">
                                            <a:latin typeface="Cambria Math" panose="02040503050406030204" pitchFamily="18" charset="0"/>
                                          </a:rPr>
                                          <m:t>𝐼</m:t>
                                        </m:r>
                                      </m:e>
                                      <m:sub>
                                        <m:r>
                                          <a:rPr lang="en-US" sz="1200" b="0"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oMath>
                            </m:oMathPara>
                          </a14:m>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7846527"/>
                      </a:ext>
                    </a:extLst>
                  </a:tr>
                  <a:tr h="367607">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lang="ru-RU"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𝑚𝑎𝑥</m:t>
                                        </m:r>
                                      </m:sub>
                                    </m:sSub>
                                  </m:sub>
                                </m:sSub>
                              </m:oMath>
                            </m:oMathPara>
                          </a14:m>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1889252"/>
                      </a:ext>
                    </a:extLst>
                  </a:tr>
                  <a:tr h="367607">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lang="ru-RU" sz="12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𝑚𝑖𝑛</m:t>
                                        </m:r>
                                      </m:sub>
                                    </m:sSub>
                                  </m:sub>
                                </m:sSub>
                              </m:oMath>
                            </m:oMathPara>
                          </a14:m>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7682003"/>
                      </a:ext>
                    </a:extLst>
                  </a:tr>
                  <a:tr h="500967">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lang="ru-RU" sz="12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𝑂𝐿</m:t>
                                    </m:r>
                                  </m:sub>
                                </m:sSub>
                                <m:r>
                                  <a:rPr lang="ru-RU" sz="1200"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ru-RU" sz="12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200" i="1">
                                            <a:latin typeface="Cambria Math" panose="02040503050406030204" pitchFamily="18" charset="0"/>
                                            <a:ea typeface="Calibri" panose="020F0502020204030204" pitchFamily="34" charset="0"/>
                                            <a:cs typeface="Times New Roman" panose="02020603050405020304" pitchFamily="18" charset="0"/>
                                          </a:rPr>
                                        </m:ctrlPr>
                                      </m:sSubPr>
                                      <m:e>
                                        <m:r>
                                          <a:rPr lang="en-US" sz="1200" i="1">
                                            <a:latin typeface="Cambria Math" panose="02040503050406030204" pitchFamily="18" charset="0"/>
                                            <a:ea typeface="Calibri" panose="020F0502020204030204" pitchFamily="34" charset="0"/>
                                            <a:cs typeface="Times New Roman" panose="02020603050405020304" pitchFamily="18" charset="0"/>
                                          </a:rPr>
                                          <m:t>𝐾</m:t>
                                        </m:r>
                                      </m:e>
                                      <m:sub>
                                        <m:r>
                                          <a:rPr lang="en-US" sz="1200" i="1">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sz="1200" i="1" smtClean="0">
                                            <a:effectLst/>
                                            <a:latin typeface="Cambria Math" panose="02040503050406030204" pitchFamily="18" charset="0"/>
                                          </a:rPr>
                                        </m:ctrlPr>
                                      </m:sSubPr>
                                      <m:e>
                                        <m:r>
                                          <a:rPr lang="el-GR" sz="1200" b="0" i="1">
                                            <a:latin typeface="Cambria Math" panose="02040503050406030204" pitchFamily="18" charset="0"/>
                                            <a:ea typeface="Calibri" panose="020F0502020204030204" pitchFamily="34" charset="0"/>
                                            <a:cs typeface="Times New Roman" panose="02020603050405020304" pitchFamily="18" charset="0"/>
                                          </a:rPr>
                                          <m:t>𝛥</m:t>
                                        </m:r>
                                        <m:r>
                                          <a:rPr lang="en-US" sz="1200" b="0" i="1">
                                            <a:latin typeface="Cambria Math" panose="02040503050406030204" pitchFamily="18" charset="0"/>
                                            <a:ea typeface="Calibri" panose="020F0502020204030204" pitchFamily="34" charset="0"/>
                                            <a:cs typeface="Times New Roman" panose="02020603050405020304" pitchFamily="18" charset="0"/>
                                          </a:rPr>
                                          <m:t>𝐾</m:t>
                                        </m:r>
                                      </m:e>
                                      <m:sub>
                                        <m:r>
                                          <a:rPr lang="en-US" sz="1200" b="0" i="1">
                                            <a:latin typeface="Cambria Math" panose="02040503050406030204" pitchFamily="18" charset="0"/>
                                            <a:ea typeface="Calibri" panose="020F0502020204030204" pitchFamily="34" charset="0"/>
                                            <a:cs typeface="Times New Roman" panose="02020603050405020304" pitchFamily="18" charset="0"/>
                                          </a:rPr>
                                          <m:t>𝑁</m:t>
                                        </m:r>
                                        <m:sSub>
                                          <m:sSubPr>
                                            <m:ctrlPr>
                                              <a:rPr lang="ru-RU" sz="1200" i="1">
                                                <a:latin typeface="Cambria Math" panose="02040503050406030204" pitchFamily="18" charset="0"/>
                                              </a:rPr>
                                            </m:ctrlPr>
                                          </m:sSubPr>
                                          <m:e>
                                            <m:r>
                                              <a:rPr lang="en-US" sz="1200" b="0" i="1" smtClean="0">
                                                <a:latin typeface="Cambria Math" panose="02040503050406030204" pitchFamily="18" charset="0"/>
                                              </a:rPr>
                                              <m:t>𝐼</m:t>
                                            </m:r>
                                          </m:e>
                                          <m:sub>
                                            <m:r>
                                              <a:rPr lang="en-US" sz="1200" b="0" i="1">
                                                <a:latin typeface="Cambria Math" panose="02040503050406030204" pitchFamily="18" charset="0"/>
                                                <a:ea typeface="Calibri" panose="020F0502020204030204" pitchFamily="34" charset="0"/>
                                                <a:cs typeface="Times New Roman" panose="02020603050405020304" pitchFamily="18" charset="0"/>
                                              </a:rPr>
                                              <m:t>𝑂𝑃𝐴𝑀𝑃</m:t>
                                            </m:r>
                                          </m:sub>
                                        </m:sSub>
                                      </m:sub>
                                    </m:sSub>
                                  </m:den>
                                </m:f>
                              </m:oMath>
                            </m:oMathPara>
                          </a14:m>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4562030"/>
                      </a:ext>
                    </a:extLst>
                  </a:tr>
                </a:tbl>
              </a:graphicData>
            </a:graphic>
          </p:graphicFrame>
        </mc:Choice>
        <mc:Fallback xmlns="">
          <p:graphicFrame>
            <p:nvGraphicFramePr>
              <p:cNvPr id="5" name="Таблица 4">
                <a:extLst>
                  <a:ext uri="{FF2B5EF4-FFF2-40B4-BE49-F238E27FC236}">
                    <a16:creationId xmlns:a16="http://schemas.microsoft.com/office/drawing/2014/main" id="{9E8AA586-60B7-4E5A-BAB1-490AE787E673}"/>
                  </a:ext>
                </a:extLst>
              </p:cNvPr>
              <p:cNvGraphicFramePr>
                <a:graphicFrameLocks noGrp="1"/>
              </p:cNvGraphicFramePr>
              <p:nvPr>
                <p:extLst>
                  <p:ext uri="{D42A27DB-BD31-4B8C-83A1-F6EECF244321}">
                    <p14:modId xmlns:p14="http://schemas.microsoft.com/office/powerpoint/2010/main" val="975761349"/>
                  </p:ext>
                </p:extLst>
              </p:nvPr>
            </p:nvGraphicFramePr>
            <p:xfrm>
              <a:off x="283028" y="781708"/>
              <a:ext cx="8651966" cy="3594349"/>
            </p:xfrm>
            <a:graphic>
              <a:graphicData uri="http://schemas.openxmlformats.org/drawingml/2006/table">
                <a:tbl>
                  <a:tblPr firstRow="1" firstCol="1" bandRow="1"/>
                  <a:tblGrid>
                    <a:gridCol w="1881166">
                      <a:extLst>
                        <a:ext uri="{9D8B030D-6E8A-4147-A177-3AD203B41FA5}">
                          <a16:colId xmlns:a16="http://schemas.microsoft.com/office/drawing/2014/main" val="1370407810"/>
                        </a:ext>
                      </a:extLst>
                    </a:gridCol>
                    <a:gridCol w="1194533">
                      <a:extLst>
                        <a:ext uri="{9D8B030D-6E8A-4147-A177-3AD203B41FA5}">
                          <a16:colId xmlns:a16="http://schemas.microsoft.com/office/drawing/2014/main" val="405188606"/>
                        </a:ext>
                      </a:extLst>
                    </a:gridCol>
                    <a:gridCol w="1090312">
                      <a:extLst>
                        <a:ext uri="{9D8B030D-6E8A-4147-A177-3AD203B41FA5}">
                          <a16:colId xmlns:a16="http://schemas.microsoft.com/office/drawing/2014/main" val="924235995"/>
                        </a:ext>
                      </a:extLst>
                    </a:gridCol>
                    <a:gridCol w="1194533">
                      <a:extLst>
                        <a:ext uri="{9D8B030D-6E8A-4147-A177-3AD203B41FA5}">
                          <a16:colId xmlns:a16="http://schemas.microsoft.com/office/drawing/2014/main" val="2840377674"/>
                        </a:ext>
                      </a:extLst>
                    </a:gridCol>
                    <a:gridCol w="1106345">
                      <a:extLst>
                        <a:ext uri="{9D8B030D-6E8A-4147-A177-3AD203B41FA5}">
                          <a16:colId xmlns:a16="http://schemas.microsoft.com/office/drawing/2014/main" val="10894403"/>
                        </a:ext>
                      </a:extLst>
                    </a:gridCol>
                    <a:gridCol w="1095656">
                      <a:extLst>
                        <a:ext uri="{9D8B030D-6E8A-4147-A177-3AD203B41FA5}">
                          <a16:colId xmlns:a16="http://schemas.microsoft.com/office/drawing/2014/main" val="133006516"/>
                        </a:ext>
                      </a:extLst>
                    </a:gridCol>
                    <a:gridCol w="1089421">
                      <a:extLst>
                        <a:ext uri="{9D8B030D-6E8A-4147-A177-3AD203B41FA5}">
                          <a16:colId xmlns:a16="http://schemas.microsoft.com/office/drawing/2014/main" val="2104470120"/>
                        </a:ext>
                      </a:extLst>
                    </a:gridCol>
                  </a:tblGrid>
                  <a:tr h="382174">
                    <a:tc>
                      <a:txBody>
                        <a:bodyPr/>
                        <a:lstStyle/>
                        <a:p>
                          <a:pPr algn="ctr">
                            <a:lnSpc>
                              <a:spcPct val="100000"/>
                            </a:lnSpc>
                          </a:pPr>
                          <a:endParaRPr lang="ru-RU" sz="1200" dirty="0">
                            <a:effectLst/>
                            <a:latin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Ideal</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VarNo</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Ideal</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VarNo</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Ideal</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en-US" sz="12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VarNo</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83358"/>
                      </a:ext>
                    </a:extLst>
                  </a:tr>
                  <a:tr h="382174">
                    <a:tc>
                      <a:txBody>
                        <a:bodyPr/>
                        <a:lstStyle/>
                        <a:p>
                          <a:pPr algn="ctr">
                            <a:lnSpc>
                              <a:spcPct val="100000"/>
                            </a:lnSpc>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frequency, kHz</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a:lnSpc>
                              <a:spcPct val="100000"/>
                            </a:lnSpc>
                          </a:pPr>
                          <a:r>
                            <a:rPr lang="ru-RU"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a:t>
                          </a:r>
                          <a:r>
                            <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a:t>
                          </a:r>
                          <a:r>
                            <a:rPr lang="ru-RU"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0,000</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ru-RU"/>
                        </a:p>
                      </a:txBody>
                      <a:tcPr/>
                    </a:tc>
                    <a:tc gridSpan="2">
                      <a:txBody>
                        <a:bodyPr/>
                        <a:lstStyle/>
                        <a:p>
                          <a:pPr algn="ctr">
                            <a:lnSpc>
                              <a:spcPct val="100000"/>
                            </a:lnSpc>
                          </a:pPr>
                          <a:r>
                            <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5000</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ru-RU"/>
                        </a:p>
                      </a:txBody>
                      <a:tcPr/>
                    </a:tc>
                    <a:tc gridSpan="2">
                      <a:txBody>
                        <a:bodyPr/>
                        <a:lstStyle/>
                        <a:p>
                          <a:pPr algn="ctr">
                            <a:lnSpc>
                              <a:spcPct val="100000"/>
                            </a:lnSpc>
                          </a:pPr>
                          <a:r>
                            <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50000</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807424385"/>
                      </a:ext>
                    </a:extLst>
                  </a:tr>
                  <a:tr h="398455">
                    <a:tc>
                      <a:txBody>
                        <a:bodyPr/>
                        <a:lstStyle/>
                        <a:p>
                          <a:pPr algn="ctr">
                            <a:lnSpc>
                              <a:spcPct val="100000"/>
                            </a:lnSpc>
                          </a:pPr>
                          <a:r>
                            <a:rPr lang="ru-RU" sz="1200" b="1" dirty="0">
                              <a:solidFill>
                                <a:srgbClr val="000000"/>
                              </a:solidFill>
                              <a:effectLst/>
                              <a:latin typeface="Golos Text" panose="020B0503020202020204"/>
                              <a:ea typeface="Calibri" panose="020F0502020204030204" pitchFamily="34" charset="0"/>
                              <a:cs typeface="Times New Roman" panose="02020603050405020304" pitchFamily="18" charset="0"/>
                            </a:rPr>
                            <a:t>V</a:t>
                          </a:r>
                          <a:r>
                            <a:rPr lang="en-US" sz="1200" b="1" baseline="-25000" dirty="0">
                              <a:solidFill>
                                <a:srgbClr val="000000"/>
                              </a:solidFill>
                              <a:effectLst/>
                              <a:latin typeface="Golos Text" panose="020B0503020202020204"/>
                              <a:ea typeface="Calibri" panose="020F0502020204030204" pitchFamily="34" charset="0"/>
                              <a:cs typeface="Times New Roman" panose="02020603050405020304" pitchFamily="18" charset="0"/>
                            </a:rPr>
                            <a:t>test</a:t>
                          </a:r>
                          <a:r>
                            <a:rPr lang="ru-RU" sz="1200" b="1" dirty="0">
                              <a:solidFill>
                                <a:srgbClr val="000000"/>
                              </a:solidFill>
                              <a:effectLst/>
                              <a:latin typeface="Golos Text" panose="020B0503020202020204"/>
                              <a:ea typeface="Calibri" panose="020F0502020204030204" pitchFamily="34" charset="0"/>
                              <a:cs typeface="Times New Roman" panose="02020603050405020304" pitchFamily="18" charset="0"/>
                            </a:rPr>
                            <a:t>, </a:t>
                          </a:r>
                          <a:r>
                            <a:rPr lang="en-US" sz="1200" b="1" dirty="0">
                              <a:solidFill>
                                <a:srgbClr val="000000"/>
                              </a:solidFill>
                              <a:effectLst/>
                              <a:latin typeface="Golos Text" panose="020B0503020202020204"/>
                              <a:ea typeface="Calibri" panose="020F0502020204030204" pitchFamily="34" charset="0"/>
                              <a:cs typeface="Times New Roman" panose="02020603050405020304" pitchFamily="18" charset="0"/>
                            </a:rPr>
                            <a:t>V</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6074743"/>
                      </a:ext>
                    </a:extLst>
                  </a:tr>
                  <a:tr h="398455">
                    <a:tc>
                      <a:txBody>
                        <a:bodyPr/>
                        <a:lstStyle/>
                        <a:p>
                          <a:pPr algn="ctr">
                            <a:lnSpc>
                              <a:spcPct val="100000"/>
                            </a:lnSpc>
                          </a:pPr>
                          <a:r>
                            <a:rPr lang="ru-RU" sz="1200" b="1" dirty="0" err="1">
                              <a:solidFill>
                                <a:srgbClr val="000000"/>
                              </a:solidFill>
                              <a:effectLst/>
                              <a:latin typeface="Golos Text" panose="020B0503020202020204"/>
                              <a:ea typeface="Calibri" panose="020F0502020204030204" pitchFamily="34" charset="0"/>
                              <a:cs typeface="Times New Roman" panose="02020603050405020304" pitchFamily="18" charset="0"/>
                            </a:rPr>
                            <a:t>V</a:t>
                          </a:r>
                          <a:r>
                            <a:rPr lang="ru-RU" sz="1200" b="1" baseline="-25000" dirty="0" err="1">
                              <a:solidFill>
                                <a:srgbClr val="000000"/>
                              </a:solidFill>
                              <a:effectLst/>
                              <a:latin typeface="Golos Text" panose="020B0503020202020204"/>
                              <a:ea typeface="Calibri" panose="020F0502020204030204" pitchFamily="34" charset="0"/>
                              <a:cs typeface="Times New Roman" panose="02020603050405020304" pitchFamily="18" charset="0"/>
                            </a:rPr>
                            <a:t>out</a:t>
                          </a:r>
                          <a:r>
                            <a:rPr lang="ru-RU" sz="1200" b="1" dirty="0">
                              <a:solidFill>
                                <a:srgbClr val="000000"/>
                              </a:solidFill>
                              <a:effectLst/>
                              <a:latin typeface="Golos Text" panose="020B0503020202020204"/>
                              <a:ea typeface="Calibri" panose="020F0502020204030204" pitchFamily="34" charset="0"/>
                              <a:cs typeface="Times New Roman" panose="02020603050405020304" pitchFamily="18" charset="0"/>
                            </a:rPr>
                            <a:t>, </a:t>
                          </a:r>
                          <a:r>
                            <a:rPr lang="en-US" sz="1200" b="1" dirty="0">
                              <a:solidFill>
                                <a:srgbClr val="000000"/>
                              </a:solidFill>
                              <a:effectLst/>
                              <a:latin typeface="Golos Text" panose="020B0503020202020204"/>
                              <a:ea typeface="Calibri" panose="020F0502020204030204" pitchFamily="34" charset="0"/>
                              <a:cs typeface="Times New Roman" panose="02020603050405020304" pitchFamily="18" charset="0"/>
                            </a:rPr>
                            <a:t>V</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430083"/>
                      </a:ext>
                    </a:extLst>
                  </a:tr>
                  <a:tr h="398455">
                    <a:tc>
                      <a:txBody>
                        <a:bodyPr/>
                        <a:lstStyle/>
                        <a:p>
                          <a:pPr algn="ctr">
                            <a:lnSpc>
                              <a:spcPct val="100000"/>
                            </a:lnSpc>
                          </a:pPr>
                          <a:r>
                            <a:rPr lang="ru-RU" sz="1200" dirty="0" err="1">
                              <a:solidFill>
                                <a:srgbClr val="000000"/>
                              </a:solidFill>
                              <a:effectLst/>
                              <a:latin typeface="Golos Text" panose="020B0503020202020204"/>
                              <a:ea typeface="Calibri" panose="020F0502020204030204" pitchFamily="34" charset="0"/>
                              <a:cs typeface="Times New Roman" panose="02020603050405020304" pitchFamily="18" charset="0"/>
                            </a:rPr>
                            <a:t>K</a:t>
                          </a:r>
                          <a:r>
                            <a:rPr lang="ru-RU" sz="1200" baseline="-25000" dirty="0" err="1">
                              <a:solidFill>
                                <a:srgbClr val="000000"/>
                              </a:solidFill>
                              <a:effectLst/>
                              <a:latin typeface="Golos Text" panose="020B0503020202020204"/>
                              <a:ea typeface="Calibri" panose="020F0502020204030204" pitchFamily="34" charset="0"/>
                              <a:cs typeface="Times New Roman" panose="02020603050405020304" pitchFamily="18" charset="0"/>
                            </a:rPr>
                            <a:t>NI_exp</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1500552"/>
                      </a:ext>
                    </a:extLst>
                  </a:tr>
                  <a:tr h="398455">
                    <a:tc>
                      <a:txBody>
                        <a:bodyPr/>
                        <a:lstStyle/>
                        <a:p>
                          <a:endParaRPr lang="ru-RU"/>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647" t="-498462" r="-360518" b="-316923"/>
                          </a:stretch>
                        </a:blipFill>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effectLst/>
                              <a:latin typeface="Golos Text" panose="020B0503020202020204"/>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7846527"/>
                      </a:ext>
                    </a:extLst>
                  </a:tr>
                  <a:tr h="367607">
                    <a:tc>
                      <a:txBody>
                        <a:bodyPr/>
                        <a:lstStyle/>
                        <a:p>
                          <a:endParaRPr lang="ru-RU"/>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647" t="-648333" r="-360518" b="-243333"/>
                          </a:stretch>
                        </a:blipFill>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1889252"/>
                      </a:ext>
                    </a:extLst>
                  </a:tr>
                  <a:tr h="367607">
                    <a:tc>
                      <a:txBody>
                        <a:bodyPr/>
                        <a:lstStyle/>
                        <a:p>
                          <a:endParaRPr lang="ru-RU"/>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647" t="-736066" r="-360518" b="-139344"/>
                          </a:stretch>
                        </a:blipFill>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pP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7682003"/>
                      </a:ext>
                    </a:extLst>
                  </a:tr>
                  <a:tr h="500967">
                    <a:tc>
                      <a:txBody>
                        <a:bodyPr/>
                        <a:lstStyle/>
                        <a:p>
                          <a:endParaRPr lang="ru-RU"/>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2"/>
                          <a:stretch>
                            <a:fillRect l="-647" t="-621951" r="-360518" b="-3659"/>
                          </a:stretch>
                        </a:blipFill>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pPr>
                          <a:r>
                            <a:rPr lang="ru-RU" sz="1200" dirty="0">
                              <a:solidFill>
                                <a:srgbClr val="000000"/>
                              </a:solidFill>
                              <a:effectLst/>
                              <a:latin typeface="Golos Text" panose="020B0503020202020204"/>
                              <a:ea typeface="Calibri" panose="020F0502020204030204" pitchFamily="34" charset="0"/>
                              <a:cs typeface="Times New Roman" panose="02020603050405020304" pitchFamily="18" charset="0"/>
                            </a:rPr>
                            <a:t> </a:t>
                          </a:r>
                          <a:endParaRPr lang="ru-RU" sz="1200" dirty="0">
                            <a:effectLst/>
                            <a:latin typeface="Golos Text" panose="020B0503020202020204"/>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4562030"/>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EEE2732-A6A0-E2AA-4874-172C54EDC56E}"/>
                  </a:ext>
                </a:extLst>
              </p:cNvPr>
              <p:cNvSpPr txBox="1"/>
              <p:nvPr/>
            </p:nvSpPr>
            <p:spPr>
              <a:xfrm>
                <a:off x="283028" y="4340775"/>
                <a:ext cx="6524245" cy="518475"/>
              </a:xfrm>
              <a:prstGeom prst="rect">
                <a:avLst/>
              </a:prstGeom>
              <a:noFill/>
            </p:spPr>
            <p:txBody>
              <a:bodyPr wrap="square">
                <a:spAutoFit/>
              </a:bodyPr>
              <a:lstStyle/>
              <a:p>
                <a:r>
                  <a:rPr lang="en-US" sz="1800" dirty="0">
                    <a:effectLst/>
                    <a:ea typeface="Calibri" panose="020F0502020204030204" pitchFamily="34" charset="0"/>
                    <a:cs typeface="Times New Roman" panose="02020603050405020304" pitchFamily="18" charset="0"/>
                  </a:rPr>
                  <a:t>Real Operational amplifier open loop gain </a:t>
                </a:r>
                <a14:m>
                  <m:oMath xmlns:m="http://schemas.openxmlformats.org/officeDocument/2006/math">
                    <m:sSub>
                      <m:sSubPr>
                        <m:ctrlPr>
                          <a:rPr lang="ru-RU"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𝑂𝐿</m:t>
                        </m:r>
                      </m:sub>
                    </m:sSub>
                    <m:r>
                      <a:rPr lang="ru-RU" sz="1800"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ru-RU"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𝐾</m:t>
                            </m:r>
                          </m:e>
                          <m:sub>
                            <m:r>
                              <a:rPr lang="en-US" i="1">
                                <a:latin typeface="Cambria Math" panose="02040503050406030204" pitchFamily="18" charset="0"/>
                                <a:ea typeface="Calibri" panose="020F0502020204030204" pitchFamily="34" charset="0"/>
                                <a:cs typeface="Times New Roman" panose="02020603050405020304" pitchFamily="18" charset="0"/>
                              </a:rPr>
                              <m:t>𝑁𝐼</m:t>
                            </m:r>
                          </m:sub>
                        </m:sSub>
                      </m:num>
                      <m:den>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en-US" b="0" i="1" smtClean="0">
                                <a:latin typeface="Cambria Math" panose="02040503050406030204" pitchFamily="18" charset="0"/>
                                <a:ea typeface="Calibri" panose="020F0502020204030204" pitchFamily="34" charset="0"/>
                                <a:cs typeface="Times New Roman" panose="02020603050405020304" pitchFamily="18" charset="0"/>
                              </a:rPr>
                              <m:t>𝐸</m:t>
                            </m:r>
                          </m:e>
                          <m:sub>
                            <m:r>
                              <a:rPr lang="en-US" i="1">
                                <a:latin typeface="Cambria Math" panose="02040503050406030204" pitchFamily="18" charset="0"/>
                                <a:ea typeface="Calibri" panose="020F0502020204030204" pitchFamily="34" charset="0"/>
                                <a:cs typeface="Times New Roman" panose="02020603050405020304" pitchFamily="18" charset="0"/>
                              </a:rPr>
                              <m:t>𝑁𝐼</m:t>
                            </m:r>
                          </m:sub>
                        </m:sSub>
                      </m:den>
                    </m:f>
                  </m:oMath>
                </a14:m>
                <a:endParaRPr lang="ru-RU" dirty="0"/>
              </a:p>
            </p:txBody>
          </p:sp>
        </mc:Choice>
        <mc:Fallback xmlns="">
          <p:sp>
            <p:nvSpPr>
              <p:cNvPr id="2" name="TextBox 1">
                <a:extLst>
                  <a:ext uri="{FF2B5EF4-FFF2-40B4-BE49-F238E27FC236}">
                    <a16:creationId xmlns:a16="http://schemas.microsoft.com/office/drawing/2014/main" id="{CEEE2732-A6A0-E2AA-4874-172C54EDC56E}"/>
                  </a:ext>
                </a:extLst>
              </p:cNvPr>
              <p:cNvSpPr txBox="1">
                <a:spLocks noRot="1" noChangeAspect="1" noMove="1" noResize="1" noEditPoints="1" noAdjustHandles="1" noChangeArrowheads="1" noChangeShapeType="1" noTextEdit="1"/>
              </p:cNvSpPr>
              <p:nvPr/>
            </p:nvSpPr>
            <p:spPr>
              <a:xfrm>
                <a:off x="283028" y="4340775"/>
                <a:ext cx="6524245" cy="518475"/>
              </a:xfrm>
              <a:prstGeom prst="rect">
                <a:avLst/>
              </a:prstGeom>
              <a:blipFill>
                <a:blip r:embed="rId3"/>
                <a:stretch>
                  <a:fillRect l="-747" b="-1176"/>
                </a:stretch>
              </a:blipFill>
            </p:spPr>
            <p:txBody>
              <a:bodyPr/>
              <a:lstStyle/>
              <a:p>
                <a:r>
                  <a:rPr lang="ru-RU">
                    <a:noFill/>
                  </a:rPr>
                  <a:t> </a:t>
                </a:r>
              </a:p>
            </p:txBody>
          </p:sp>
        </mc:Fallback>
      </mc:AlternateContent>
    </p:spTree>
    <p:extLst>
      <p:ext uri="{BB962C8B-B14F-4D97-AF65-F5344CB8AC3E}">
        <p14:creationId xmlns:p14="http://schemas.microsoft.com/office/powerpoint/2010/main" val="2455853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Single-Ended Input</a:t>
            </a:r>
          </a:p>
        </p:txBody>
      </p:sp>
      <p:pic>
        <p:nvPicPr>
          <p:cNvPr id="8" name="Picture 7">
            <a:extLst>
              <a:ext uri="{FF2B5EF4-FFF2-40B4-BE49-F238E27FC236}">
                <a16:creationId xmlns:a16="http://schemas.microsoft.com/office/drawing/2014/main" id="{EA1F667A-53BB-4A91-88ED-B5BBCE67E73F}"/>
              </a:ext>
            </a:extLst>
          </p:cNvPr>
          <p:cNvPicPr>
            <a:picLocks noChangeAspect="1"/>
          </p:cNvPicPr>
          <p:nvPr/>
        </p:nvPicPr>
        <p:blipFill rotWithShape="1">
          <a:blip r:embed="rId3"/>
          <a:srcRect t="3062" b="6426"/>
          <a:stretch/>
        </p:blipFill>
        <p:spPr>
          <a:xfrm>
            <a:off x="4457479" y="1648293"/>
            <a:ext cx="4451558" cy="1722395"/>
          </a:xfrm>
          <a:prstGeom prst="rect">
            <a:avLst/>
          </a:prstGeom>
        </p:spPr>
      </p:pic>
      <p:sp>
        <p:nvSpPr>
          <p:cNvPr id="10" name="TextBox 9">
            <a:extLst>
              <a:ext uri="{FF2B5EF4-FFF2-40B4-BE49-F238E27FC236}">
                <a16:creationId xmlns:a16="http://schemas.microsoft.com/office/drawing/2014/main" id="{4A4D7B5E-F5FC-447D-96DB-FB61DAD0B24F}"/>
              </a:ext>
            </a:extLst>
          </p:cNvPr>
          <p:cNvSpPr txBox="1"/>
          <p:nvPr/>
        </p:nvSpPr>
        <p:spPr>
          <a:xfrm>
            <a:off x="512072" y="1971585"/>
            <a:ext cx="3678936" cy="1200329"/>
          </a:xfrm>
          <a:prstGeom prst="rect">
            <a:avLst/>
          </a:prstGeom>
          <a:noFill/>
        </p:spPr>
        <p:txBody>
          <a:bodyPr wrap="square">
            <a:spAutoFit/>
          </a:bodyPr>
          <a:lstStyle/>
          <a:p>
            <a:pPr marL="285750" indent="-285750">
              <a:buClr>
                <a:srgbClr val="FF0000"/>
              </a:buClr>
              <a:buFont typeface="Wingdings" panose="05000000000000000000" pitchFamily="2" charset="2"/>
              <a:buChar char="ü"/>
            </a:pPr>
            <a:endParaRPr lang="en-US" dirty="0"/>
          </a:p>
          <a:p>
            <a:pPr marL="285750" indent="-285750">
              <a:buClr>
                <a:srgbClr val="FF0000"/>
              </a:buClr>
              <a:buFont typeface="Wingdings" panose="05000000000000000000" pitchFamily="2" charset="2"/>
              <a:buChar char="ü"/>
            </a:pPr>
            <a:r>
              <a:rPr lang="en-US" dirty="0"/>
              <a:t>Double-Ended (Differential) Input</a:t>
            </a:r>
          </a:p>
          <a:p>
            <a:pPr>
              <a:buClr>
                <a:srgbClr val="FF0000"/>
              </a:buClr>
            </a:pPr>
            <a:endParaRPr lang="ru-RU" dirty="0"/>
          </a:p>
          <a:p>
            <a:pPr marL="285750" indent="-285750">
              <a:buClr>
                <a:srgbClr val="FF0000"/>
              </a:buClr>
              <a:buFont typeface="Wingdings" panose="05000000000000000000" pitchFamily="2" charset="2"/>
              <a:buChar char="ü"/>
            </a:pPr>
            <a:r>
              <a:rPr lang="en-US" dirty="0"/>
              <a:t>Common-Mode Operation</a:t>
            </a:r>
            <a:endParaRPr lang="ru-RU" dirty="0"/>
          </a:p>
        </p:txBody>
      </p:sp>
      <p:sp>
        <p:nvSpPr>
          <p:cNvPr id="13" name="TextBox 12">
            <a:extLst>
              <a:ext uri="{FF2B5EF4-FFF2-40B4-BE49-F238E27FC236}">
                <a16:creationId xmlns:a16="http://schemas.microsoft.com/office/drawing/2014/main" id="{94BE9892-0085-46DD-B673-58C1CB4C1FCD}"/>
              </a:ext>
            </a:extLst>
          </p:cNvPr>
          <p:cNvSpPr txBox="1"/>
          <p:nvPr/>
        </p:nvSpPr>
        <p:spPr>
          <a:xfrm>
            <a:off x="2576292" y="1074763"/>
            <a:ext cx="4687824" cy="369332"/>
          </a:xfrm>
          <a:prstGeom prst="rect">
            <a:avLst/>
          </a:prstGeom>
          <a:noFill/>
        </p:spPr>
        <p:txBody>
          <a:bodyPr wrap="square">
            <a:spAutoFit/>
          </a:bodyPr>
          <a:lstStyle/>
          <a:p>
            <a:r>
              <a:rPr lang="en-US" sz="1800" b="0" i="1" u="none" strike="noStrike" baseline="0" dirty="0"/>
              <a:t>Double-ended input, </a:t>
            </a:r>
            <a:r>
              <a:rPr lang="en-US" i="1" dirty="0">
                <a:solidFill>
                  <a:srgbClr val="414042"/>
                </a:solidFill>
              </a:rPr>
              <a:t>Single-Ended</a:t>
            </a:r>
            <a:r>
              <a:rPr lang="en-US" sz="1800" b="0" i="1" u="none" strike="noStrike" baseline="0" dirty="0"/>
              <a:t> output</a:t>
            </a:r>
            <a:endParaRPr lang="ru-RU" i="1" dirty="0"/>
          </a:p>
        </p:txBody>
      </p:sp>
    </p:spTree>
    <p:extLst>
      <p:ext uri="{BB962C8B-B14F-4D97-AF65-F5344CB8AC3E}">
        <p14:creationId xmlns:p14="http://schemas.microsoft.com/office/powerpoint/2010/main" val="1636412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6344358-718E-4B60-A8AC-37028BDF728F}"/>
              </a:ext>
            </a:extLst>
          </p:cNvPr>
          <p:cNvSpPr>
            <a:spLocks noGrp="1"/>
          </p:cNvSpPr>
          <p:nvPr>
            <p:ph type="title"/>
          </p:nvPr>
        </p:nvSpPr>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Conclusions</a:t>
            </a:r>
            <a:endParaRPr lang="ru-RU"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02B802-BCF8-4484-921D-DF352F2C2A37}"/>
                  </a:ext>
                </a:extLst>
              </p:cNvPr>
              <p:cNvSpPr txBox="1"/>
              <p:nvPr/>
            </p:nvSpPr>
            <p:spPr>
              <a:xfrm>
                <a:off x="1408112" y="1556088"/>
                <a:ext cx="6327775" cy="1477328"/>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Conclusions should contain: </a:t>
                </a:r>
                <a:endParaRPr lang="ru-RU" sz="1800" dirty="0">
                  <a:effectLst/>
                  <a:latin typeface="Golos Text" panose="020B0503020202020204"/>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Is it possible to realize amplifier with defined gain and gain tolerance?</a:t>
                </a:r>
                <a:endParaRPr lang="ru-RU" sz="1800" dirty="0">
                  <a:effectLst/>
                  <a:latin typeface="Golos Text" panose="020B0503020202020204"/>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In which range can be load resistance </a:t>
                </a:r>
                <a14:m>
                  <m:oMath xmlns:m="http://schemas.openxmlformats.org/officeDocument/2006/math">
                    <m:sSub>
                      <m:sSubPr>
                        <m:ctrlPr>
                          <a:rPr lang="ru-RU"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ru-RU"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𝑜𝑎𝑑</m:t>
                        </m:r>
                      </m:sub>
                    </m:sSub>
                  </m:oMath>
                </a14:m>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variated</a:t>
                </a:r>
                <a:endParaRPr lang="ru-RU" sz="1800" dirty="0">
                  <a:effectLst/>
                  <a:latin typeface="Golos Text" panose="020B0503020202020204"/>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How was operational amplifier power supply modified?</a:t>
                </a:r>
                <a:endParaRPr lang="ru-RU" sz="1800" dirty="0">
                  <a:effectLst/>
                  <a:latin typeface="Golos Text" panose="020B0503020202020204"/>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EB02B802-BCF8-4484-921D-DF352F2C2A37}"/>
                  </a:ext>
                </a:extLst>
              </p:cNvPr>
              <p:cNvSpPr txBox="1">
                <a:spLocks noRot="1" noChangeAspect="1" noMove="1" noResize="1" noEditPoints="1" noAdjustHandles="1" noChangeArrowheads="1" noChangeShapeType="1" noTextEdit="1"/>
              </p:cNvSpPr>
              <p:nvPr/>
            </p:nvSpPr>
            <p:spPr>
              <a:xfrm>
                <a:off x="1408112" y="1556088"/>
                <a:ext cx="6327775" cy="1477328"/>
              </a:xfrm>
              <a:prstGeom prst="rect">
                <a:avLst/>
              </a:prstGeom>
              <a:blipFill>
                <a:blip r:embed="rId2"/>
                <a:stretch>
                  <a:fillRect l="-867" t="-2469" b="-4938"/>
                </a:stretch>
              </a:blipFill>
            </p:spPr>
            <p:txBody>
              <a:bodyPr/>
              <a:lstStyle/>
              <a:p>
                <a:r>
                  <a:rPr lang="ru-RU">
                    <a:noFill/>
                  </a:rPr>
                  <a:t> </a:t>
                </a:r>
              </a:p>
            </p:txBody>
          </p:sp>
        </mc:Fallback>
      </mc:AlternateContent>
    </p:spTree>
    <p:extLst>
      <p:ext uri="{BB962C8B-B14F-4D97-AF65-F5344CB8AC3E}">
        <p14:creationId xmlns:p14="http://schemas.microsoft.com/office/powerpoint/2010/main" val="321577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E8E576-2059-1753-F425-D8010179205F}"/>
              </a:ext>
            </a:extLst>
          </p:cNvPr>
          <p:cNvSpPr>
            <a:spLocks noGrp="1"/>
          </p:cNvSpPr>
          <p:nvPr>
            <p:ph type="title"/>
          </p:nvPr>
        </p:nvSpPr>
        <p:spPr/>
        <p:txBody>
          <a:bodyPr/>
          <a:lstStyle/>
          <a:p>
            <a:r>
              <a:rPr lang="en-US" dirty="0"/>
              <a:t>Lab 2 submission form</a:t>
            </a:r>
            <a:endParaRPr lang="ru-RU" dirty="0"/>
          </a:p>
        </p:txBody>
      </p:sp>
      <p:sp>
        <p:nvSpPr>
          <p:cNvPr id="3" name="Номер слайда 2">
            <a:extLst>
              <a:ext uri="{FF2B5EF4-FFF2-40B4-BE49-F238E27FC236}">
                <a16:creationId xmlns:a16="http://schemas.microsoft.com/office/drawing/2014/main" id="{EA76EF08-944A-5C3A-FC93-9D8F6D2DE72A}"/>
              </a:ext>
            </a:extLst>
          </p:cNvPr>
          <p:cNvSpPr>
            <a:spLocks noGrp="1"/>
          </p:cNvSpPr>
          <p:nvPr>
            <p:ph type="sldNum" sz="quarter" idx="12"/>
          </p:nvPr>
        </p:nvSpPr>
        <p:spPr/>
        <p:txBody>
          <a:bodyPr/>
          <a:lstStyle/>
          <a:p>
            <a:fld id="{A4BDE3F2-B1B0-46A8-92A9-E78909E31F9F}" type="slidenum">
              <a:rPr lang="ru-RU" smtClean="0"/>
              <a:t>31</a:t>
            </a:fld>
            <a:endParaRPr lang="ru-RU"/>
          </a:p>
        </p:txBody>
      </p:sp>
      <p:sp>
        <p:nvSpPr>
          <p:cNvPr id="5" name="TextBox 4">
            <a:extLst>
              <a:ext uri="{FF2B5EF4-FFF2-40B4-BE49-F238E27FC236}">
                <a16:creationId xmlns:a16="http://schemas.microsoft.com/office/drawing/2014/main" id="{56B038C6-78DB-3399-36B2-B051F4E85C38}"/>
              </a:ext>
            </a:extLst>
          </p:cNvPr>
          <p:cNvSpPr txBox="1"/>
          <p:nvPr/>
        </p:nvSpPr>
        <p:spPr>
          <a:xfrm>
            <a:off x="542864" y="918260"/>
            <a:ext cx="7026336" cy="2031325"/>
          </a:xfrm>
          <a:prstGeom prst="rect">
            <a:avLst/>
          </a:prstGeom>
          <a:noFill/>
        </p:spPr>
        <p:txBody>
          <a:bodyPr wrap="square">
            <a:spAutoFit/>
          </a:bodyPr>
          <a:lstStyle/>
          <a:p>
            <a:r>
              <a:rPr lang="ru-RU" dirty="0">
                <a:hlinkClick r:id="rId2"/>
              </a:rPr>
              <a:t>https://forms.yandex.</a:t>
            </a:r>
            <a:r>
              <a:rPr lang="en-US" dirty="0">
                <a:hlinkClick r:id="rId2"/>
              </a:rPr>
              <a:t>com</a:t>
            </a:r>
            <a:r>
              <a:rPr lang="ru-RU" dirty="0">
                <a:hlinkClick r:id="rId2"/>
              </a:rPr>
              <a:t>/cloud/636daa90d046881001fdbbf1/</a:t>
            </a:r>
            <a:endParaRPr lang="en-US" dirty="0"/>
          </a:p>
          <a:p>
            <a:endParaRPr lang="en-US" dirty="0"/>
          </a:p>
          <a:p>
            <a:r>
              <a:rPr lang="en-US" dirty="0">
                <a:hlinkClick r:id="rId3"/>
              </a:rPr>
              <a:t>https://clck.ru/32eHHL</a:t>
            </a:r>
            <a:endParaRPr lang="en-US" dirty="0"/>
          </a:p>
          <a:p>
            <a:endParaRPr lang="en-US" dirty="0"/>
          </a:p>
          <a:p>
            <a:r>
              <a:rPr lang="en-US" b="1" dirty="0"/>
              <a:t>1</a:t>
            </a:r>
            <a:r>
              <a:rPr lang="en-US" b="1" baseline="30000" dirty="0"/>
              <a:t>st</a:t>
            </a:r>
            <a:r>
              <a:rPr lang="en-US" b="1" dirty="0"/>
              <a:t> deadline: 23.11.2022 23:59 (GMT +8)</a:t>
            </a:r>
            <a:endParaRPr lang="ru-RU" b="1" dirty="0"/>
          </a:p>
          <a:p>
            <a:endParaRPr lang="en-US" dirty="0"/>
          </a:p>
          <a:p>
            <a:endParaRPr lang="ru-RU" dirty="0"/>
          </a:p>
        </p:txBody>
      </p:sp>
      <p:pic>
        <p:nvPicPr>
          <p:cNvPr id="1026" name="Picture 2">
            <a:extLst>
              <a:ext uri="{FF2B5EF4-FFF2-40B4-BE49-F238E27FC236}">
                <a16:creationId xmlns:a16="http://schemas.microsoft.com/office/drawing/2014/main" id="{7B6AD554-7213-8907-B3DB-CD59B8D79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675" y="2252300"/>
            <a:ext cx="2186350" cy="21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39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89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Single-Ended Input</a:t>
            </a:r>
          </a:p>
        </p:txBody>
      </p:sp>
      <p:pic>
        <p:nvPicPr>
          <p:cNvPr id="8" name="Picture 7">
            <a:extLst>
              <a:ext uri="{FF2B5EF4-FFF2-40B4-BE49-F238E27FC236}">
                <a16:creationId xmlns:a16="http://schemas.microsoft.com/office/drawing/2014/main" id="{A22B31D3-141E-4907-84D1-14B4931E688F}"/>
              </a:ext>
            </a:extLst>
          </p:cNvPr>
          <p:cNvPicPr>
            <a:picLocks noChangeAspect="1"/>
          </p:cNvPicPr>
          <p:nvPr/>
        </p:nvPicPr>
        <p:blipFill>
          <a:blip r:embed="rId3"/>
          <a:stretch>
            <a:fillRect/>
          </a:stretch>
        </p:blipFill>
        <p:spPr>
          <a:xfrm>
            <a:off x="4609128" y="1317911"/>
            <a:ext cx="4287199" cy="2457561"/>
          </a:xfrm>
          <a:prstGeom prst="rect">
            <a:avLst/>
          </a:prstGeom>
        </p:spPr>
      </p:pic>
      <p:pic>
        <p:nvPicPr>
          <p:cNvPr id="10" name="Picture 9">
            <a:extLst>
              <a:ext uri="{FF2B5EF4-FFF2-40B4-BE49-F238E27FC236}">
                <a16:creationId xmlns:a16="http://schemas.microsoft.com/office/drawing/2014/main" id="{80F923BC-00DF-45E8-89D6-213463BAB16D}"/>
              </a:ext>
            </a:extLst>
          </p:cNvPr>
          <p:cNvPicPr>
            <a:picLocks noChangeAspect="1"/>
          </p:cNvPicPr>
          <p:nvPr/>
        </p:nvPicPr>
        <p:blipFill>
          <a:blip r:embed="rId4"/>
          <a:stretch>
            <a:fillRect/>
          </a:stretch>
        </p:blipFill>
        <p:spPr>
          <a:xfrm>
            <a:off x="55464" y="797250"/>
            <a:ext cx="4215232" cy="2810155"/>
          </a:xfrm>
          <a:prstGeom prst="rect">
            <a:avLst/>
          </a:prstGeom>
        </p:spPr>
      </p:pic>
    </p:spTree>
    <p:extLst>
      <p:ext uri="{BB962C8B-B14F-4D97-AF65-F5344CB8AC3E}">
        <p14:creationId xmlns:p14="http://schemas.microsoft.com/office/powerpoint/2010/main" val="1863354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Double-Ended (Differential) Input</a:t>
            </a:r>
          </a:p>
        </p:txBody>
      </p:sp>
      <p:pic>
        <p:nvPicPr>
          <p:cNvPr id="4" name="Picture 3">
            <a:extLst>
              <a:ext uri="{FF2B5EF4-FFF2-40B4-BE49-F238E27FC236}">
                <a16:creationId xmlns:a16="http://schemas.microsoft.com/office/drawing/2014/main" id="{A761A402-38FC-458B-9EE5-CEC06C4C32FF}"/>
              </a:ext>
            </a:extLst>
          </p:cNvPr>
          <p:cNvPicPr>
            <a:picLocks noChangeAspect="1"/>
          </p:cNvPicPr>
          <p:nvPr/>
        </p:nvPicPr>
        <p:blipFill>
          <a:blip r:embed="rId3"/>
          <a:stretch>
            <a:fillRect/>
          </a:stretch>
        </p:blipFill>
        <p:spPr>
          <a:xfrm>
            <a:off x="1949561" y="4061203"/>
            <a:ext cx="2002548" cy="856051"/>
          </a:xfrm>
          <a:prstGeom prst="rect">
            <a:avLst/>
          </a:prstGeom>
        </p:spPr>
      </p:pic>
      <p:pic>
        <p:nvPicPr>
          <p:cNvPr id="13" name="Picture 12">
            <a:extLst>
              <a:ext uri="{FF2B5EF4-FFF2-40B4-BE49-F238E27FC236}">
                <a16:creationId xmlns:a16="http://schemas.microsoft.com/office/drawing/2014/main" id="{9047E6CC-DAEE-4052-8C55-3B236B1A632E}"/>
              </a:ext>
            </a:extLst>
          </p:cNvPr>
          <p:cNvPicPr>
            <a:picLocks noChangeAspect="1"/>
          </p:cNvPicPr>
          <p:nvPr/>
        </p:nvPicPr>
        <p:blipFill>
          <a:blip r:embed="rId4"/>
          <a:stretch>
            <a:fillRect/>
          </a:stretch>
        </p:blipFill>
        <p:spPr>
          <a:xfrm>
            <a:off x="4729492" y="709426"/>
            <a:ext cx="4243975" cy="3351777"/>
          </a:xfrm>
          <a:prstGeom prst="rect">
            <a:avLst/>
          </a:prstGeom>
        </p:spPr>
      </p:pic>
      <p:pic>
        <p:nvPicPr>
          <p:cNvPr id="5" name="Picture 4">
            <a:extLst>
              <a:ext uri="{FF2B5EF4-FFF2-40B4-BE49-F238E27FC236}">
                <a16:creationId xmlns:a16="http://schemas.microsoft.com/office/drawing/2014/main" id="{74155F5F-70DB-43BB-9979-04682F716238}"/>
              </a:ext>
            </a:extLst>
          </p:cNvPr>
          <p:cNvPicPr>
            <a:picLocks noChangeAspect="1"/>
          </p:cNvPicPr>
          <p:nvPr/>
        </p:nvPicPr>
        <p:blipFill>
          <a:blip r:embed="rId5"/>
          <a:stretch>
            <a:fillRect/>
          </a:stretch>
        </p:blipFill>
        <p:spPr>
          <a:xfrm>
            <a:off x="108569" y="1237800"/>
            <a:ext cx="4595877" cy="1692599"/>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44F6263-D503-46FE-B802-7AB94FC3B691}"/>
                  </a:ext>
                </a:extLst>
              </p:cNvPr>
              <p:cNvSpPr txBox="1"/>
              <p:nvPr/>
            </p:nvSpPr>
            <p:spPr>
              <a:xfrm>
                <a:off x="6851479" y="3205047"/>
                <a:ext cx="14264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r>
                            <a:rPr lang="en-US" b="0" i="1" smtClean="0">
                              <a:latin typeface="Cambria Math" panose="02040503050406030204" pitchFamily="18" charset="0"/>
                            </a:rPr>
                            <m:t>2</m:t>
                          </m:r>
                        </m:sub>
                      </m:sSub>
                    </m:oMath>
                  </m:oMathPara>
                </a14:m>
                <a:endParaRPr lang="ru-RU" dirty="0"/>
              </a:p>
            </p:txBody>
          </p:sp>
        </mc:Choice>
        <mc:Fallback>
          <p:sp>
            <p:nvSpPr>
              <p:cNvPr id="6" name="TextBox 5">
                <a:extLst>
                  <a:ext uri="{FF2B5EF4-FFF2-40B4-BE49-F238E27FC236}">
                    <a16:creationId xmlns:a16="http://schemas.microsoft.com/office/drawing/2014/main" id="{644F6263-D503-46FE-B802-7AB94FC3B691}"/>
                  </a:ext>
                </a:extLst>
              </p:cNvPr>
              <p:cNvSpPr txBox="1">
                <a:spLocks noRot="1" noChangeAspect="1" noMove="1" noResize="1" noEditPoints="1" noAdjustHandles="1" noChangeArrowheads="1" noChangeShapeType="1" noTextEdit="1"/>
              </p:cNvSpPr>
              <p:nvPr/>
            </p:nvSpPr>
            <p:spPr>
              <a:xfrm>
                <a:off x="6851479" y="3205047"/>
                <a:ext cx="1426416" cy="276999"/>
              </a:xfrm>
              <a:prstGeom prst="rect">
                <a:avLst/>
              </a:prstGeom>
              <a:blipFill>
                <a:blip r:embed="rId6"/>
                <a:stretch>
                  <a:fillRect l="-3846" r="-1282" b="-17778"/>
                </a:stretch>
              </a:blipFill>
            </p:spPr>
            <p:txBody>
              <a:bodyPr/>
              <a:lstStyle/>
              <a:p>
                <a:r>
                  <a:rPr lang="ru-RU">
                    <a:noFill/>
                  </a:rPr>
                  <a:t> </a:t>
                </a:r>
              </a:p>
            </p:txBody>
          </p:sp>
        </mc:Fallback>
      </mc:AlternateContent>
    </p:spTree>
    <p:extLst>
      <p:ext uri="{BB962C8B-B14F-4D97-AF65-F5344CB8AC3E}">
        <p14:creationId xmlns:p14="http://schemas.microsoft.com/office/powerpoint/2010/main" val="394254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Inverting Amplifier</a:t>
            </a:r>
          </a:p>
        </p:txBody>
      </p:sp>
      <p:pic>
        <p:nvPicPr>
          <p:cNvPr id="4" name="Picture 3">
            <a:extLst>
              <a:ext uri="{FF2B5EF4-FFF2-40B4-BE49-F238E27FC236}">
                <a16:creationId xmlns:a16="http://schemas.microsoft.com/office/drawing/2014/main" id="{1DF016A5-0801-47B7-9964-DC8C17C0DAE6}"/>
              </a:ext>
            </a:extLst>
          </p:cNvPr>
          <p:cNvPicPr>
            <a:picLocks noChangeAspect="1"/>
          </p:cNvPicPr>
          <p:nvPr/>
        </p:nvPicPr>
        <p:blipFill rotWithShape="1">
          <a:blip r:embed="rId3"/>
          <a:srcRect l="3721"/>
          <a:stretch/>
        </p:blipFill>
        <p:spPr>
          <a:xfrm>
            <a:off x="132755" y="1053934"/>
            <a:ext cx="4376928" cy="2483764"/>
          </a:xfrm>
          <a:prstGeom prst="rect">
            <a:avLst/>
          </a:prstGeom>
        </p:spPr>
      </p:pic>
      <p:pic>
        <p:nvPicPr>
          <p:cNvPr id="6" name="Picture 5">
            <a:extLst>
              <a:ext uri="{FF2B5EF4-FFF2-40B4-BE49-F238E27FC236}">
                <a16:creationId xmlns:a16="http://schemas.microsoft.com/office/drawing/2014/main" id="{C878E550-1983-418C-912B-20A3390C3EB1}"/>
              </a:ext>
            </a:extLst>
          </p:cNvPr>
          <p:cNvPicPr>
            <a:picLocks noChangeAspect="1"/>
          </p:cNvPicPr>
          <p:nvPr/>
        </p:nvPicPr>
        <p:blipFill rotWithShape="1">
          <a:blip r:embed="rId4"/>
          <a:srcRect r="2652"/>
          <a:stretch/>
        </p:blipFill>
        <p:spPr>
          <a:xfrm>
            <a:off x="4278035" y="731311"/>
            <a:ext cx="4634317" cy="248376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9141496-E5AE-4B31-930A-D51B460C797B}"/>
                  </a:ext>
                </a:extLst>
              </p:cNvPr>
              <p:cNvSpPr txBox="1"/>
              <p:nvPr/>
            </p:nvSpPr>
            <p:spPr>
              <a:xfrm>
                <a:off x="0" y="3797663"/>
                <a:ext cx="1310799" cy="398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𝑅</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𝑅𝑓</m:t>
                          </m:r>
                        </m:sub>
                      </m:sSub>
                    </m:oMath>
                  </m:oMathPara>
                </a14:m>
                <a:endParaRPr lang="ru-RU" sz="2400" dirty="0"/>
              </a:p>
            </p:txBody>
          </p:sp>
        </mc:Choice>
        <mc:Fallback xmlns="">
          <p:sp>
            <p:nvSpPr>
              <p:cNvPr id="3" name="TextBox 2">
                <a:extLst>
                  <a:ext uri="{FF2B5EF4-FFF2-40B4-BE49-F238E27FC236}">
                    <a16:creationId xmlns:a16="http://schemas.microsoft.com/office/drawing/2014/main" id="{89141496-E5AE-4B31-930A-D51B460C797B}"/>
                  </a:ext>
                </a:extLst>
              </p:cNvPr>
              <p:cNvSpPr txBox="1">
                <a:spLocks noRot="1" noChangeAspect="1" noMove="1" noResize="1" noEditPoints="1" noAdjustHandles="1" noChangeArrowheads="1" noChangeShapeType="1" noTextEdit="1"/>
              </p:cNvSpPr>
              <p:nvPr/>
            </p:nvSpPr>
            <p:spPr>
              <a:xfrm>
                <a:off x="0" y="3797663"/>
                <a:ext cx="1310799" cy="398955"/>
              </a:xfrm>
              <a:prstGeom prst="rect">
                <a:avLst/>
              </a:prstGeom>
              <a:blipFill>
                <a:blip r:embed="rId5"/>
                <a:stretch>
                  <a:fillRect l="-2791" r="-1395" b="-27692"/>
                </a:stretch>
              </a:blipFill>
            </p:spPr>
            <p:txBody>
              <a:bodyPr/>
              <a:lstStyle/>
              <a:p>
                <a:r>
                  <a:rPr lang="ru-RU">
                    <a:noFill/>
                  </a:rPr>
                  <a:t> </a:t>
                </a:r>
              </a:p>
            </p:txBody>
          </p:sp>
        </mc:Fallback>
      </mc:AlternateContent>
      <p:sp>
        <p:nvSpPr>
          <p:cNvPr id="5" name="Arrow: Right 4">
            <a:extLst>
              <a:ext uri="{FF2B5EF4-FFF2-40B4-BE49-F238E27FC236}">
                <a16:creationId xmlns:a16="http://schemas.microsoft.com/office/drawing/2014/main" id="{1EC4EBD4-D769-427B-82E8-F195FA4B0E61}"/>
              </a:ext>
            </a:extLst>
          </p:cNvPr>
          <p:cNvSpPr/>
          <p:nvPr/>
        </p:nvSpPr>
        <p:spPr>
          <a:xfrm>
            <a:off x="1389894" y="3859493"/>
            <a:ext cx="585216" cy="29924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6274FC-1C72-48F7-B334-EDB59FDF66B0}"/>
                  </a:ext>
                </a:extLst>
              </p:cNvPr>
              <p:cNvSpPr txBox="1"/>
              <p:nvPr/>
            </p:nvSpPr>
            <p:spPr>
              <a:xfrm>
                <a:off x="2200833" y="3660843"/>
                <a:ext cx="1648208" cy="76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𝑜</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𝑓</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m:t>
                          </m:r>
                        </m:sub>
                      </m:sSub>
                    </m:oMath>
                  </m:oMathPara>
                </a14:m>
                <a:endParaRPr lang="ru-RU" sz="2400" dirty="0"/>
              </a:p>
            </p:txBody>
          </p:sp>
        </mc:Choice>
        <mc:Fallback xmlns="">
          <p:sp>
            <p:nvSpPr>
              <p:cNvPr id="8" name="TextBox 7">
                <a:extLst>
                  <a:ext uri="{FF2B5EF4-FFF2-40B4-BE49-F238E27FC236}">
                    <a16:creationId xmlns:a16="http://schemas.microsoft.com/office/drawing/2014/main" id="{226274FC-1C72-48F7-B334-EDB59FDF66B0}"/>
                  </a:ext>
                </a:extLst>
              </p:cNvPr>
              <p:cNvSpPr txBox="1">
                <a:spLocks noRot="1" noChangeAspect="1" noMove="1" noResize="1" noEditPoints="1" noAdjustHandles="1" noChangeArrowheads="1" noChangeShapeType="1" noTextEdit="1"/>
              </p:cNvSpPr>
              <p:nvPr/>
            </p:nvSpPr>
            <p:spPr>
              <a:xfrm>
                <a:off x="2200833" y="3660843"/>
                <a:ext cx="1648208" cy="762388"/>
              </a:xfrm>
              <a:prstGeom prst="rect">
                <a:avLst/>
              </a:prstGeom>
              <a:blipFill>
                <a:blip r:embed="rId6"/>
                <a:stretch>
                  <a:fillRect/>
                </a:stretch>
              </a:blipFill>
            </p:spPr>
            <p:txBody>
              <a:bodyPr/>
              <a:lstStyle/>
              <a:p>
                <a:r>
                  <a:rPr lang="ru-RU">
                    <a:noFill/>
                  </a:rPr>
                  <a:t> </a:t>
                </a:r>
              </a:p>
            </p:txBody>
          </p:sp>
        </mc:Fallback>
      </mc:AlternateContent>
      <p:sp>
        <p:nvSpPr>
          <p:cNvPr id="10" name="Arrow: Right 9">
            <a:extLst>
              <a:ext uri="{FF2B5EF4-FFF2-40B4-BE49-F238E27FC236}">
                <a16:creationId xmlns:a16="http://schemas.microsoft.com/office/drawing/2014/main" id="{01AF5247-95DC-4109-9EB8-DCD26F3295DD}"/>
              </a:ext>
            </a:extLst>
          </p:cNvPr>
          <p:cNvSpPr/>
          <p:nvPr/>
        </p:nvSpPr>
        <p:spPr>
          <a:xfrm>
            <a:off x="3904918" y="3909465"/>
            <a:ext cx="585216" cy="29924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63CF8A-2728-4106-B06E-4CA442BA4CF5}"/>
                  </a:ext>
                </a:extLst>
              </p:cNvPr>
              <p:cNvSpPr txBox="1"/>
              <p:nvPr/>
            </p:nvSpPr>
            <p:spPr>
              <a:xfrm>
                <a:off x="4739075" y="3720115"/>
                <a:ext cx="2106282" cy="764376"/>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ru-RU"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𝑜</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𝑓</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den>
                      </m:f>
                    </m:oMath>
                  </m:oMathPara>
                </a14:m>
                <a:endParaRPr lang="ru-RU" sz="2400" dirty="0"/>
              </a:p>
            </p:txBody>
          </p:sp>
        </mc:Choice>
        <mc:Fallback xmlns="">
          <p:sp>
            <p:nvSpPr>
              <p:cNvPr id="11" name="TextBox 10">
                <a:extLst>
                  <a:ext uri="{FF2B5EF4-FFF2-40B4-BE49-F238E27FC236}">
                    <a16:creationId xmlns:a16="http://schemas.microsoft.com/office/drawing/2014/main" id="{7A63CF8A-2728-4106-B06E-4CA442BA4CF5}"/>
                  </a:ext>
                </a:extLst>
              </p:cNvPr>
              <p:cNvSpPr txBox="1">
                <a:spLocks noRot="1" noChangeAspect="1" noMove="1" noResize="1" noEditPoints="1" noAdjustHandles="1" noChangeArrowheads="1" noChangeShapeType="1" noTextEdit="1"/>
              </p:cNvSpPr>
              <p:nvPr/>
            </p:nvSpPr>
            <p:spPr>
              <a:xfrm>
                <a:off x="4739075" y="3720115"/>
                <a:ext cx="2106282" cy="764376"/>
              </a:xfrm>
              <a:prstGeom prst="rect">
                <a:avLst/>
              </a:prstGeom>
              <a:blipFill>
                <a:blip r:embed="rId7"/>
                <a:stretch>
                  <a:fillRect/>
                </a:stretch>
              </a:blipFill>
              <a:ln>
                <a:solidFill>
                  <a:srgbClr val="FF0000"/>
                </a:solidFill>
              </a:ln>
            </p:spPr>
            <p:txBody>
              <a:bodyPr/>
              <a:lstStyle/>
              <a:p>
                <a:r>
                  <a:rPr lang="ru-RU">
                    <a:noFill/>
                  </a:rPr>
                  <a:t> </a:t>
                </a:r>
              </a:p>
            </p:txBody>
          </p:sp>
        </mc:Fallback>
      </mc:AlternateContent>
      <p:pic>
        <p:nvPicPr>
          <p:cNvPr id="12" name="Picture 11">
            <a:extLst>
              <a:ext uri="{FF2B5EF4-FFF2-40B4-BE49-F238E27FC236}">
                <a16:creationId xmlns:a16="http://schemas.microsoft.com/office/drawing/2014/main" id="{8D3AA479-7ED2-439A-A412-02348F0640BA}"/>
              </a:ext>
            </a:extLst>
          </p:cNvPr>
          <p:cNvPicPr>
            <a:picLocks noChangeAspect="1"/>
          </p:cNvPicPr>
          <p:nvPr/>
        </p:nvPicPr>
        <p:blipFill>
          <a:blip r:embed="rId8"/>
          <a:stretch>
            <a:fillRect/>
          </a:stretch>
        </p:blipFill>
        <p:spPr>
          <a:xfrm>
            <a:off x="6943167" y="3367457"/>
            <a:ext cx="2003466" cy="1582570"/>
          </a:xfrm>
          <a:prstGeom prst="rect">
            <a:avLst/>
          </a:prstGeom>
        </p:spPr>
      </p:pic>
    </p:spTree>
    <p:extLst>
      <p:ext uri="{BB962C8B-B14F-4D97-AF65-F5344CB8AC3E}">
        <p14:creationId xmlns:p14="http://schemas.microsoft.com/office/powerpoint/2010/main" val="387682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Noninverting Amplifier</a:t>
            </a:r>
          </a:p>
        </p:txBody>
      </p:sp>
      <p:pic>
        <p:nvPicPr>
          <p:cNvPr id="4" name="Picture 3">
            <a:extLst>
              <a:ext uri="{FF2B5EF4-FFF2-40B4-BE49-F238E27FC236}">
                <a16:creationId xmlns:a16="http://schemas.microsoft.com/office/drawing/2014/main" id="{0A2432B1-5EE6-4DDA-994F-B0FACA4881F5}"/>
              </a:ext>
            </a:extLst>
          </p:cNvPr>
          <p:cNvPicPr>
            <a:picLocks noChangeAspect="1"/>
          </p:cNvPicPr>
          <p:nvPr/>
        </p:nvPicPr>
        <p:blipFill>
          <a:blip r:embed="rId3"/>
          <a:stretch>
            <a:fillRect/>
          </a:stretch>
        </p:blipFill>
        <p:spPr>
          <a:xfrm>
            <a:off x="2922258" y="3959361"/>
            <a:ext cx="3711842" cy="997807"/>
          </a:xfrm>
          <a:prstGeom prst="rect">
            <a:avLst/>
          </a:prstGeom>
        </p:spPr>
      </p:pic>
      <p:pic>
        <p:nvPicPr>
          <p:cNvPr id="6" name="Picture 5">
            <a:extLst>
              <a:ext uri="{FF2B5EF4-FFF2-40B4-BE49-F238E27FC236}">
                <a16:creationId xmlns:a16="http://schemas.microsoft.com/office/drawing/2014/main" id="{1C1E1D54-8BDE-4ECF-AC2B-1E07A844DB67}"/>
              </a:ext>
            </a:extLst>
          </p:cNvPr>
          <p:cNvPicPr>
            <a:picLocks noChangeAspect="1"/>
          </p:cNvPicPr>
          <p:nvPr/>
        </p:nvPicPr>
        <p:blipFill>
          <a:blip r:embed="rId4"/>
          <a:stretch>
            <a:fillRect/>
          </a:stretch>
        </p:blipFill>
        <p:spPr>
          <a:xfrm>
            <a:off x="416195" y="781791"/>
            <a:ext cx="4465088" cy="3073792"/>
          </a:xfrm>
          <a:prstGeom prst="rect">
            <a:avLst/>
          </a:prstGeom>
        </p:spPr>
      </p:pic>
      <p:pic>
        <p:nvPicPr>
          <p:cNvPr id="9" name="Picture 8">
            <a:extLst>
              <a:ext uri="{FF2B5EF4-FFF2-40B4-BE49-F238E27FC236}">
                <a16:creationId xmlns:a16="http://schemas.microsoft.com/office/drawing/2014/main" id="{ADA6FE47-20BC-4987-A6E5-FA21816F7D57}"/>
              </a:ext>
            </a:extLst>
          </p:cNvPr>
          <p:cNvPicPr>
            <a:picLocks noChangeAspect="1"/>
          </p:cNvPicPr>
          <p:nvPr/>
        </p:nvPicPr>
        <p:blipFill>
          <a:blip r:embed="rId5"/>
          <a:stretch>
            <a:fillRect/>
          </a:stretch>
        </p:blipFill>
        <p:spPr>
          <a:xfrm>
            <a:off x="5283619" y="927715"/>
            <a:ext cx="3604349" cy="3052434"/>
          </a:xfrm>
          <a:prstGeom prst="rect">
            <a:avLst/>
          </a:prstGeom>
        </p:spPr>
      </p:pic>
    </p:spTree>
    <p:extLst>
      <p:ext uri="{BB962C8B-B14F-4D97-AF65-F5344CB8AC3E}">
        <p14:creationId xmlns:p14="http://schemas.microsoft.com/office/powerpoint/2010/main" val="182954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Autofit/>
          </a:bodyPr>
          <a:lstStyle/>
          <a:p>
            <a:r>
              <a:rPr lang="en-US" sz="1800" dirty="0"/>
              <a:t>Comparison Inverting And Noninverting Amplifier</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FCBCD7EF-CF0F-4E94-85C6-02140EF55BC9}"/>
                  </a:ext>
                </a:extLst>
              </p:cNvPr>
              <p:cNvGraphicFramePr>
                <a:graphicFrameLocks noGrp="1"/>
              </p:cNvGraphicFramePr>
              <p:nvPr>
                <p:extLst>
                  <p:ext uri="{D42A27DB-BD31-4B8C-83A1-F6EECF244321}">
                    <p14:modId xmlns:p14="http://schemas.microsoft.com/office/powerpoint/2010/main" val="161177830"/>
                  </p:ext>
                </p:extLst>
              </p:nvPr>
            </p:nvGraphicFramePr>
            <p:xfrm>
              <a:off x="158496" y="646176"/>
              <a:ext cx="8772144" cy="3718557"/>
            </p:xfrm>
            <a:graphic>
              <a:graphicData uri="http://schemas.openxmlformats.org/drawingml/2006/table">
                <a:tbl>
                  <a:tblPr firstRow="1">
                    <a:tableStyleId>{B301B821-A1FF-4177-AEE7-76D212191A09}</a:tableStyleId>
                  </a:tblPr>
                  <a:tblGrid>
                    <a:gridCol w="4413504">
                      <a:extLst>
                        <a:ext uri="{9D8B030D-6E8A-4147-A177-3AD203B41FA5}">
                          <a16:colId xmlns:a16="http://schemas.microsoft.com/office/drawing/2014/main" val="1477381559"/>
                        </a:ext>
                      </a:extLst>
                    </a:gridCol>
                    <a:gridCol w="4358640">
                      <a:extLst>
                        <a:ext uri="{9D8B030D-6E8A-4147-A177-3AD203B41FA5}">
                          <a16:colId xmlns:a16="http://schemas.microsoft.com/office/drawing/2014/main" val="4023795825"/>
                        </a:ext>
                      </a:extLst>
                    </a:gridCol>
                  </a:tblGrid>
                  <a:tr h="413899">
                    <a:tc>
                      <a:txBody>
                        <a:bodyPr/>
                        <a:lstStyle/>
                        <a:p>
                          <a:pPr algn="ctr" fontAlgn="base"/>
                          <a:r>
                            <a:rPr lang="en-US" sz="1800" b="1" dirty="0">
                              <a:solidFill>
                                <a:sysClr val="windowText" lastClr="000000"/>
                              </a:solidFill>
                              <a:effectLst/>
                            </a:rPr>
                            <a:t>Inverting Amplifier</a:t>
                          </a:r>
                          <a:endParaRPr lang="en-US" sz="1800" b="0" dirty="0">
                            <a:solidFill>
                              <a:sysClr val="windowText" lastClr="000000"/>
                            </a:solidFill>
                            <a:effectLst/>
                            <a:latin typeface="+mn-lt"/>
                          </a:endParaRPr>
                        </a:p>
                      </a:txBody>
                      <a:tcPr marL="5176" marR="5176" marT="2588" marB="2588" anchor="ctr"/>
                    </a:tc>
                    <a:tc>
                      <a:txBody>
                        <a:bodyPr/>
                        <a:lstStyle/>
                        <a:p>
                          <a:pPr algn="ctr" fontAlgn="base"/>
                          <a:r>
                            <a:rPr lang="en-US" sz="1800" b="1" dirty="0">
                              <a:solidFill>
                                <a:sysClr val="windowText" lastClr="000000"/>
                              </a:solidFill>
                              <a:effectLst/>
                            </a:rPr>
                            <a:t>Non-inverting Amplifier</a:t>
                          </a:r>
                          <a:endParaRPr lang="en-US" sz="1800" b="0" dirty="0">
                            <a:solidFill>
                              <a:sysClr val="windowText" lastClr="000000"/>
                            </a:solidFill>
                            <a:effectLst/>
                            <a:latin typeface="+mn-lt"/>
                          </a:endParaRPr>
                        </a:p>
                      </a:txBody>
                      <a:tcPr marL="5176" marR="5176" marT="2588" marB="2588" anchor="ctr"/>
                    </a:tc>
                    <a:extLst>
                      <a:ext uri="{0D108BD9-81ED-4DB2-BD59-A6C34878D82A}">
                        <a16:rowId xmlns:a16="http://schemas.microsoft.com/office/drawing/2014/main" val="1185333701"/>
                      </a:ext>
                    </a:extLst>
                  </a:tr>
                  <a:tr h="667576">
                    <a:tc>
                      <a:txBody>
                        <a:bodyPr/>
                        <a:lstStyle/>
                        <a:p>
                          <a:pPr marL="85725" indent="0" algn="l" fontAlgn="base"/>
                          <a:r>
                            <a:rPr lang="en-US" sz="1800" b="0" dirty="0">
                              <a:effectLst/>
                            </a:rPr>
                            <a:t>The feedback used in amplifier is voltage </a:t>
                          </a:r>
                          <a:r>
                            <a:rPr lang="en-US" sz="1800" b="0" kern="1200" dirty="0">
                              <a:solidFill>
                                <a:schemeClr val="dk1"/>
                              </a:solidFill>
                              <a:effectLst/>
                              <a:latin typeface="+mn-lt"/>
                              <a:ea typeface="+mn-ea"/>
                              <a:cs typeface="+mn-cs"/>
                            </a:rPr>
                            <a:t>shunt</a:t>
                          </a:r>
                          <a:r>
                            <a:rPr lang="en-US" sz="1800" b="0" dirty="0">
                              <a:effectLst/>
                            </a:rPr>
                            <a:t> or negative feedback</a:t>
                          </a:r>
                          <a:endParaRPr lang="en-US" sz="1800" b="0" dirty="0">
                            <a:effectLst/>
                            <a:latin typeface="+mn-lt"/>
                          </a:endParaRP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type of feedback used in amplifier is voltage series or negative feedback</a:t>
                          </a:r>
                        </a:p>
                      </a:txBody>
                      <a:tcPr marL="5176" marR="5176" marT="2588" marB="2588" anchor="ctr"/>
                    </a:tc>
                    <a:extLst>
                      <a:ext uri="{0D108BD9-81ED-4DB2-BD59-A6C34878D82A}">
                        <a16:rowId xmlns:a16="http://schemas.microsoft.com/office/drawing/2014/main" val="2633890569"/>
                      </a:ext>
                    </a:extLst>
                  </a:tr>
                  <a:tr h="413899">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output of this amplifier is inverted</a:t>
                          </a: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output of is in phase by the input signal</a:t>
                          </a:r>
                        </a:p>
                      </a:txBody>
                      <a:tcPr marL="5176" marR="5176" marT="2588" marB="2588" anchor="ctr"/>
                    </a:tc>
                    <a:extLst>
                      <a:ext uri="{0D108BD9-81ED-4DB2-BD59-A6C34878D82A}">
                        <a16:rowId xmlns:a16="http://schemas.microsoft.com/office/drawing/2014/main" val="3561188032"/>
                      </a:ext>
                    </a:extLst>
                  </a:tr>
                  <a:tr h="667576">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reference voltage can be given to the inverting terminal</a:t>
                          </a: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In this amplifier, the reference voltage can be given to the non-inverting terminal</a:t>
                          </a:r>
                        </a:p>
                      </a:txBody>
                      <a:tcPr marL="5176" marR="5176" marT="2588" marB="2588" anchor="ctr"/>
                    </a:tc>
                    <a:extLst>
                      <a:ext uri="{0D108BD9-81ED-4DB2-BD59-A6C34878D82A}">
                        <a16:rowId xmlns:a16="http://schemas.microsoft.com/office/drawing/2014/main" val="208833734"/>
                      </a:ext>
                    </a:extLst>
                  </a:tr>
                  <a:tr h="551124">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gain is </a:t>
                          </a:r>
                          <a14:m>
                            <m:oMath xmlns:m="http://schemas.openxmlformats.org/officeDocument/2006/math">
                              <m:sSub>
                                <m:sSubPr>
                                  <m:ctrlPr>
                                    <a:rPr lang="ru-RU" sz="1800" b="0" i="1" kern="1200" smtClean="0">
                                      <a:solidFill>
                                        <a:schemeClr val="dk1"/>
                                      </a:solidFill>
                                      <a:effectLst/>
                                      <a:latin typeface="Cambria Math" panose="02040503050406030204" pitchFamily="18" charset="0"/>
                                      <a:ea typeface="+mn-ea"/>
                                      <a:cs typeface="+mn-cs"/>
                                    </a:rPr>
                                  </m:ctrlPr>
                                </m:sSubPr>
                                <m:e>
                                  <m:r>
                                    <a:rPr lang="en-US" sz="1800" b="0" kern="1200" smtClean="0">
                                      <a:solidFill>
                                        <a:schemeClr val="dk1"/>
                                      </a:solidFill>
                                      <a:effectLst/>
                                      <a:latin typeface="Cambria Math" panose="02040503050406030204" pitchFamily="18" charset="0"/>
                                      <a:ea typeface="+mn-ea"/>
                                      <a:cs typeface="+mn-cs"/>
                                    </a:rPr>
                                    <m:t>𝐴</m:t>
                                  </m:r>
                                </m:e>
                                <m:sub>
                                  <m:r>
                                    <a:rPr lang="en-US" sz="1800" b="0" kern="1200" smtClean="0">
                                      <a:solidFill>
                                        <a:schemeClr val="dk1"/>
                                      </a:solidFill>
                                      <a:effectLst/>
                                      <a:latin typeface="Cambria Math" panose="02040503050406030204" pitchFamily="18" charset="0"/>
                                      <a:ea typeface="+mn-ea"/>
                                      <a:cs typeface="+mn-cs"/>
                                    </a:rPr>
                                    <m:t>𝑑</m:t>
                                  </m:r>
                                </m:sub>
                              </m:sSub>
                              <m:r>
                                <a:rPr lang="en-US" sz="1800" b="0" kern="1200" smtClean="0">
                                  <a:solidFill>
                                    <a:schemeClr val="dk1"/>
                                  </a:solidFill>
                                  <a:effectLst/>
                                  <a:latin typeface="Cambria Math" panose="02040503050406030204" pitchFamily="18" charset="0"/>
                                  <a:ea typeface="+mn-ea"/>
                                  <a:cs typeface="+mn-cs"/>
                                </a:rPr>
                                <m:t>=−</m:t>
                              </m:r>
                              <m:f>
                                <m:fPr>
                                  <m:ctrlPr>
                                    <a:rPr lang="en-US" sz="1800" b="0" i="1" kern="1200" smtClean="0">
                                      <a:solidFill>
                                        <a:schemeClr val="dk1"/>
                                      </a:solidFill>
                                      <a:effectLst/>
                                      <a:latin typeface="Cambria Math" panose="02040503050406030204" pitchFamily="18" charset="0"/>
                                      <a:ea typeface="+mn-ea"/>
                                      <a:cs typeface="+mn-cs"/>
                                    </a:rPr>
                                  </m:ctrlPr>
                                </m:fPr>
                                <m:num>
                                  <m:sSub>
                                    <m:sSubPr>
                                      <m:ctrlPr>
                                        <a:rPr lang="en-US" sz="1800" b="0" i="1" kern="1200" smtClean="0">
                                          <a:solidFill>
                                            <a:schemeClr val="dk1"/>
                                          </a:solidFill>
                                          <a:effectLst/>
                                          <a:latin typeface="Cambria Math" panose="02040503050406030204" pitchFamily="18" charset="0"/>
                                          <a:ea typeface="+mn-ea"/>
                                          <a:cs typeface="+mn-cs"/>
                                        </a:rPr>
                                      </m:ctrlPr>
                                    </m:sSubPr>
                                    <m:e>
                                      <m:r>
                                        <a:rPr lang="en-US" sz="1800" b="0" kern="1200" smtClean="0">
                                          <a:solidFill>
                                            <a:schemeClr val="dk1"/>
                                          </a:solidFill>
                                          <a:effectLst/>
                                          <a:latin typeface="Cambria Math" panose="02040503050406030204" pitchFamily="18" charset="0"/>
                                          <a:ea typeface="+mn-ea"/>
                                          <a:cs typeface="+mn-cs"/>
                                        </a:rPr>
                                        <m:t>𝑅</m:t>
                                      </m:r>
                                    </m:e>
                                    <m:sub>
                                      <m:r>
                                        <a:rPr lang="en-US" sz="1800" b="0" kern="1200" smtClean="0">
                                          <a:solidFill>
                                            <a:schemeClr val="dk1"/>
                                          </a:solidFill>
                                          <a:effectLst/>
                                          <a:latin typeface="Cambria Math" panose="02040503050406030204" pitchFamily="18" charset="0"/>
                                          <a:ea typeface="+mn-ea"/>
                                          <a:cs typeface="+mn-cs"/>
                                        </a:rPr>
                                        <m:t>𝑓</m:t>
                                      </m:r>
                                    </m:sub>
                                  </m:sSub>
                                </m:num>
                                <m:den>
                                  <m:sSub>
                                    <m:sSubPr>
                                      <m:ctrlPr>
                                        <a:rPr lang="en-US" sz="1800" b="0" i="1" kern="1200" smtClean="0">
                                          <a:solidFill>
                                            <a:schemeClr val="dk1"/>
                                          </a:solidFill>
                                          <a:effectLst/>
                                          <a:latin typeface="Cambria Math" panose="02040503050406030204" pitchFamily="18" charset="0"/>
                                          <a:ea typeface="+mn-ea"/>
                                          <a:cs typeface="+mn-cs"/>
                                        </a:rPr>
                                      </m:ctrlPr>
                                    </m:sSubPr>
                                    <m:e>
                                      <m:r>
                                        <a:rPr lang="en-US" sz="1800" b="0" kern="1200" smtClean="0">
                                          <a:solidFill>
                                            <a:schemeClr val="dk1"/>
                                          </a:solidFill>
                                          <a:effectLst/>
                                          <a:latin typeface="Cambria Math" panose="02040503050406030204" pitchFamily="18" charset="0"/>
                                          <a:ea typeface="+mn-ea"/>
                                          <a:cs typeface="+mn-cs"/>
                                        </a:rPr>
                                        <m:t>𝑅</m:t>
                                      </m:r>
                                    </m:e>
                                    <m:sub>
                                      <m:r>
                                        <a:rPr lang="en-US" sz="1800" b="0" kern="1200" smtClean="0">
                                          <a:solidFill>
                                            <a:schemeClr val="dk1"/>
                                          </a:solidFill>
                                          <a:effectLst/>
                                          <a:latin typeface="Cambria Math" panose="02040503050406030204" pitchFamily="18" charset="0"/>
                                          <a:ea typeface="+mn-ea"/>
                                          <a:cs typeface="+mn-cs"/>
                                        </a:rPr>
                                        <m:t>1</m:t>
                                      </m:r>
                                    </m:sub>
                                  </m:sSub>
                                </m:den>
                              </m:f>
                            </m:oMath>
                          </a14:m>
                          <a:endParaRPr lang="en-US" sz="1800" b="0" kern="1200" dirty="0">
                            <a:solidFill>
                              <a:schemeClr val="dk1"/>
                            </a:solidFill>
                            <a:effectLst/>
                            <a:latin typeface="+mn-lt"/>
                            <a:ea typeface="+mn-ea"/>
                            <a:cs typeface="+mn-cs"/>
                          </a:endParaRP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gain is </a:t>
                          </a:r>
                          <a14:m>
                            <m:oMath xmlns:m="http://schemas.openxmlformats.org/officeDocument/2006/math">
                              <m:sSub>
                                <m:sSubPr>
                                  <m:ctrlPr>
                                    <a:rPr lang="ru-RU" sz="1800" b="0" i="1" kern="1200" smtClean="0">
                                      <a:solidFill>
                                        <a:schemeClr val="dk1"/>
                                      </a:solidFill>
                                      <a:effectLst/>
                                      <a:latin typeface="Cambria Math" panose="02040503050406030204" pitchFamily="18" charset="0"/>
                                      <a:ea typeface="+mn-ea"/>
                                      <a:cs typeface="+mn-cs"/>
                                    </a:rPr>
                                  </m:ctrlPr>
                                </m:sSubPr>
                                <m:e>
                                  <m:r>
                                    <a:rPr lang="en-US" sz="1800" b="0" kern="1200" smtClean="0">
                                      <a:solidFill>
                                        <a:schemeClr val="dk1"/>
                                      </a:solidFill>
                                      <a:effectLst/>
                                      <a:latin typeface="Cambria Math" panose="02040503050406030204" pitchFamily="18" charset="0"/>
                                      <a:ea typeface="+mn-ea"/>
                                      <a:cs typeface="+mn-cs"/>
                                    </a:rPr>
                                    <m:t>𝐴</m:t>
                                  </m:r>
                                </m:e>
                                <m:sub>
                                  <m:r>
                                    <a:rPr lang="en-US" sz="1800" b="0" kern="1200" smtClean="0">
                                      <a:solidFill>
                                        <a:schemeClr val="dk1"/>
                                      </a:solidFill>
                                      <a:effectLst/>
                                      <a:latin typeface="Cambria Math" panose="02040503050406030204" pitchFamily="18" charset="0"/>
                                      <a:ea typeface="+mn-ea"/>
                                      <a:cs typeface="+mn-cs"/>
                                    </a:rPr>
                                    <m:t>𝑑</m:t>
                                  </m:r>
                                </m:sub>
                              </m:sSub>
                              <m:r>
                                <a:rPr lang="en-US" sz="1800" b="0" kern="1200" smtClean="0">
                                  <a:solidFill>
                                    <a:schemeClr val="dk1"/>
                                  </a:solidFill>
                                  <a:effectLst/>
                                  <a:latin typeface="Cambria Math" panose="02040503050406030204" pitchFamily="18" charset="0"/>
                                  <a:ea typeface="+mn-ea"/>
                                  <a:cs typeface="+mn-cs"/>
                                </a:rPr>
                                <m:t>=1+</m:t>
                              </m:r>
                              <m:f>
                                <m:fPr>
                                  <m:ctrlPr>
                                    <a:rPr lang="en-US" sz="1800" b="0" i="1" kern="1200" smtClean="0">
                                      <a:solidFill>
                                        <a:schemeClr val="dk1"/>
                                      </a:solidFill>
                                      <a:effectLst/>
                                      <a:latin typeface="Cambria Math" panose="02040503050406030204" pitchFamily="18" charset="0"/>
                                      <a:ea typeface="+mn-ea"/>
                                      <a:cs typeface="+mn-cs"/>
                                    </a:rPr>
                                  </m:ctrlPr>
                                </m:fPr>
                                <m:num>
                                  <m:sSub>
                                    <m:sSubPr>
                                      <m:ctrlPr>
                                        <a:rPr lang="en-US" sz="1800" b="0" i="1" kern="1200" smtClean="0">
                                          <a:solidFill>
                                            <a:schemeClr val="dk1"/>
                                          </a:solidFill>
                                          <a:effectLst/>
                                          <a:latin typeface="Cambria Math" panose="02040503050406030204" pitchFamily="18" charset="0"/>
                                          <a:ea typeface="+mn-ea"/>
                                          <a:cs typeface="+mn-cs"/>
                                        </a:rPr>
                                      </m:ctrlPr>
                                    </m:sSubPr>
                                    <m:e>
                                      <m:r>
                                        <a:rPr lang="en-US" sz="1800" b="0" kern="1200" smtClean="0">
                                          <a:solidFill>
                                            <a:schemeClr val="dk1"/>
                                          </a:solidFill>
                                          <a:effectLst/>
                                          <a:latin typeface="Cambria Math" panose="02040503050406030204" pitchFamily="18" charset="0"/>
                                          <a:ea typeface="+mn-ea"/>
                                          <a:cs typeface="+mn-cs"/>
                                        </a:rPr>
                                        <m:t>𝑅</m:t>
                                      </m:r>
                                    </m:e>
                                    <m:sub>
                                      <m:r>
                                        <a:rPr lang="en-US" sz="1800" b="0" kern="1200" smtClean="0">
                                          <a:solidFill>
                                            <a:schemeClr val="dk1"/>
                                          </a:solidFill>
                                          <a:effectLst/>
                                          <a:latin typeface="Cambria Math" panose="02040503050406030204" pitchFamily="18" charset="0"/>
                                          <a:ea typeface="+mn-ea"/>
                                          <a:cs typeface="+mn-cs"/>
                                        </a:rPr>
                                        <m:t>𝑓</m:t>
                                      </m:r>
                                    </m:sub>
                                  </m:sSub>
                                </m:num>
                                <m:den>
                                  <m:sSub>
                                    <m:sSubPr>
                                      <m:ctrlPr>
                                        <a:rPr lang="en-US" sz="1800" b="0" i="1" kern="1200" smtClean="0">
                                          <a:solidFill>
                                            <a:schemeClr val="dk1"/>
                                          </a:solidFill>
                                          <a:effectLst/>
                                          <a:latin typeface="Cambria Math" panose="02040503050406030204" pitchFamily="18" charset="0"/>
                                          <a:ea typeface="+mn-ea"/>
                                          <a:cs typeface="+mn-cs"/>
                                        </a:rPr>
                                      </m:ctrlPr>
                                    </m:sSubPr>
                                    <m:e>
                                      <m:r>
                                        <a:rPr lang="en-US" sz="1800" b="0" kern="1200" smtClean="0">
                                          <a:solidFill>
                                            <a:schemeClr val="dk1"/>
                                          </a:solidFill>
                                          <a:effectLst/>
                                          <a:latin typeface="Cambria Math" panose="02040503050406030204" pitchFamily="18" charset="0"/>
                                          <a:ea typeface="+mn-ea"/>
                                          <a:cs typeface="+mn-cs"/>
                                        </a:rPr>
                                        <m:t>𝑅</m:t>
                                      </m:r>
                                    </m:e>
                                    <m:sub>
                                      <m:r>
                                        <a:rPr lang="en-US" sz="1800" b="0" kern="1200" smtClean="0">
                                          <a:solidFill>
                                            <a:schemeClr val="dk1"/>
                                          </a:solidFill>
                                          <a:effectLst/>
                                          <a:latin typeface="Cambria Math" panose="02040503050406030204" pitchFamily="18" charset="0"/>
                                          <a:ea typeface="+mn-ea"/>
                                          <a:cs typeface="+mn-cs"/>
                                        </a:rPr>
                                        <m:t>1</m:t>
                                      </m:r>
                                    </m:sub>
                                  </m:sSub>
                                </m:den>
                              </m:f>
                            </m:oMath>
                          </a14:m>
                          <a:endParaRPr lang="en-US" sz="1800" b="0" kern="1200" dirty="0">
                            <a:solidFill>
                              <a:schemeClr val="dk1"/>
                            </a:solidFill>
                            <a:effectLst/>
                            <a:latin typeface="+mn-lt"/>
                            <a:ea typeface="+mn-ea"/>
                            <a:cs typeface="+mn-cs"/>
                          </a:endParaRPr>
                        </a:p>
                      </a:txBody>
                      <a:tcPr marL="5176" marR="5176" marT="2588" marB="2588" anchor="ctr"/>
                    </a:tc>
                    <a:extLst>
                      <a:ext uri="{0D108BD9-81ED-4DB2-BD59-A6C34878D82A}">
                        <a16:rowId xmlns:a16="http://schemas.microsoft.com/office/drawing/2014/main" val="2946861038"/>
                      </a:ext>
                    </a:extLst>
                  </a:tr>
                  <a:tr h="667576">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voltage gain is </a:t>
                          </a:r>
                          <a14:m>
                            <m:oMath xmlns:m="http://schemas.openxmlformats.org/officeDocument/2006/math">
                              <m:sSub>
                                <m:sSubPr>
                                  <m:ctrlPr>
                                    <a:rPr lang="ru-RU" sz="1800" b="0" i="1" kern="1200" smtClean="0">
                                      <a:solidFill>
                                        <a:schemeClr val="dk1"/>
                                      </a:solidFill>
                                      <a:effectLst/>
                                      <a:latin typeface="Cambria Math" panose="02040503050406030204" pitchFamily="18" charset="0"/>
                                      <a:ea typeface="+mn-ea"/>
                                      <a:cs typeface="+mn-cs"/>
                                    </a:rPr>
                                  </m:ctrlPr>
                                </m:sSubPr>
                                <m:e>
                                  <m:r>
                                    <a:rPr lang="en-US" sz="1800" b="0" kern="1200" smtClean="0">
                                      <a:solidFill>
                                        <a:schemeClr val="dk1"/>
                                      </a:solidFill>
                                      <a:effectLst/>
                                      <a:latin typeface="Cambria Math" panose="02040503050406030204" pitchFamily="18" charset="0"/>
                                      <a:ea typeface="+mn-ea"/>
                                      <a:cs typeface="+mn-cs"/>
                                    </a:rPr>
                                    <m:t>𝐴</m:t>
                                  </m:r>
                                </m:e>
                                <m:sub>
                                  <m:r>
                                    <a:rPr lang="en-US" sz="1800" b="0" kern="1200" smtClean="0">
                                      <a:solidFill>
                                        <a:schemeClr val="dk1"/>
                                      </a:solidFill>
                                      <a:effectLst/>
                                      <a:latin typeface="Cambria Math" panose="02040503050406030204" pitchFamily="18" charset="0"/>
                                      <a:ea typeface="+mn-ea"/>
                                      <a:cs typeface="+mn-cs"/>
                                    </a:rPr>
                                    <m:t>𝑑</m:t>
                                  </m:r>
                                </m:sub>
                              </m:sSub>
                              <m:r>
                                <a:rPr lang="en-US" sz="1800" b="0" kern="1200" smtClean="0">
                                  <a:solidFill>
                                    <a:schemeClr val="dk1"/>
                                  </a:solidFill>
                                  <a:effectLst/>
                                  <a:latin typeface="Cambria Math" panose="02040503050406030204" pitchFamily="18" charset="0"/>
                                  <a:ea typeface="+mn-ea"/>
                                  <a:cs typeface="+mn-cs"/>
                                </a:rPr>
                                <m:t>≤≥1</m:t>
                              </m:r>
                            </m:oMath>
                          </a14:m>
                          <a:r>
                            <a:rPr lang="en-US" sz="1800" b="0" kern="1200" dirty="0">
                              <a:solidFill>
                                <a:schemeClr val="dk1"/>
                              </a:solidFill>
                              <a:effectLst/>
                              <a:latin typeface="+mn-lt"/>
                              <a:ea typeface="+mn-ea"/>
                              <a:cs typeface="+mn-cs"/>
                            </a:rPr>
                            <a:t> (less than, greater than or equal)</a:t>
                          </a: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voltage gain is </a:t>
                          </a:r>
                          <a14:m>
                            <m:oMath xmlns:m="http://schemas.openxmlformats.org/officeDocument/2006/math">
                              <m:sSub>
                                <m:sSubPr>
                                  <m:ctrlPr>
                                    <a:rPr lang="ru-RU" sz="1800" b="0" i="1" kern="1200" smtClean="0">
                                      <a:solidFill>
                                        <a:schemeClr val="dk1"/>
                                      </a:solidFill>
                                      <a:effectLst/>
                                      <a:latin typeface="Cambria Math" panose="02040503050406030204" pitchFamily="18" charset="0"/>
                                      <a:ea typeface="+mn-ea"/>
                                      <a:cs typeface="+mn-cs"/>
                                    </a:rPr>
                                  </m:ctrlPr>
                                </m:sSubPr>
                                <m:e>
                                  <m:r>
                                    <a:rPr lang="en-US" sz="1800" b="0" kern="1200" smtClean="0">
                                      <a:solidFill>
                                        <a:schemeClr val="dk1"/>
                                      </a:solidFill>
                                      <a:effectLst/>
                                      <a:latin typeface="Cambria Math" panose="02040503050406030204" pitchFamily="18" charset="0"/>
                                      <a:ea typeface="+mn-ea"/>
                                      <a:cs typeface="+mn-cs"/>
                                    </a:rPr>
                                    <m:t>𝐴</m:t>
                                  </m:r>
                                </m:e>
                                <m:sub>
                                  <m:r>
                                    <a:rPr lang="en-US" sz="1800" b="0" kern="1200" smtClean="0">
                                      <a:solidFill>
                                        <a:schemeClr val="dk1"/>
                                      </a:solidFill>
                                      <a:effectLst/>
                                      <a:latin typeface="Cambria Math" panose="02040503050406030204" pitchFamily="18" charset="0"/>
                                      <a:ea typeface="+mn-ea"/>
                                      <a:cs typeface="+mn-cs"/>
                                    </a:rPr>
                                    <m:t>𝑑</m:t>
                                  </m:r>
                                </m:sub>
                              </m:sSub>
                              <m:r>
                                <a:rPr lang="en-US" sz="1800" b="0" kern="1200" smtClean="0">
                                  <a:solidFill>
                                    <a:schemeClr val="dk1"/>
                                  </a:solidFill>
                                  <a:effectLst/>
                                  <a:latin typeface="Cambria Math" panose="02040503050406030204" pitchFamily="18" charset="0"/>
                                  <a:ea typeface="+mn-ea"/>
                                  <a:cs typeface="+mn-cs"/>
                                </a:rPr>
                                <m:t>≥1</m:t>
                              </m:r>
                            </m:oMath>
                          </a14:m>
                          <a:endParaRPr lang="en-US" sz="1800" b="0" kern="1200" dirty="0">
                            <a:solidFill>
                              <a:schemeClr val="dk1"/>
                            </a:solidFill>
                            <a:effectLst/>
                            <a:latin typeface="+mn-lt"/>
                            <a:ea typeface="+mn-ea"/>
                            <a:cs typeface="+mn-cs"/>
                          </a:endParaRPr>
                        </a:p>
                      </a:txBody>
                      <a:tcPr marL="5176" marR="5176" marT="2588" marB="2588" anchor="ctr"/>
                    </a:tc>
                    <a:extLst>
                      <a:ext uri="{0D108BD9-81ED-4DB2-BD59-A6C34878D82A}">
                        <a16:rowId xmlns:a16="http://schemas.microsoft.com/office/drawing/2014/main" val="2613432441"/>
                      </a:ext>
                    </a:extLst>
                  </a:tr>
                  <a:tr h="336907">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input impedance is </a:t>
                          </a:r>
                          <a:r>
                            <a:rPr lang="en-US" sz="1800" b="0" i="1" kern="1200" dirty="0">
                              <a:solidFill>
                                <a:schemeClr val="dk1"/>
                              </a:solidFill>
                              <a:effectLst/>
                              <a:latin typeface="+mn-lt"/>
                              <a:ea typeface="+mn-ea"/>
                              <a:cs typeface="+mn-cs"/>
                            </a:rPr>
                            <a:t>R</a:t>
                          </a:r>
                          <a:r>
                            <a:rPr lang="en-US" sz="1800" b="0" i="1" kern="1200" baseline="-25000" dirty="0">
                              <a:solidFill>
                                <a:schemeClr val="dk1"/>
                              </a:solidFill>
                              <a:effectLst/>
                              <a:latin typeface="+mn-lt"/>
                              <a:ea typeface="+mn-ea"/>
                              <a:cs typeface="+mn-cs"/>
                            </a:rPr>
                            <a:t>1</a:t>
                          </a: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input impedance is very large</a:t>
                          </a:r>
                        </a:p>
                      </a:txBody>
                      <a:tcPr marL="5176" marR="5176" marT="2588" marB="2588" anchor="ctr"/>
                    </a:tc>
                    <a:extLst>
                      <a:ext uri="{0D108BD9-81ED-4DB2-BD59-A6C34878D82A}">
                        <a16:rowId xmlns:a16="http://schemas.microsoft.com/office/drawing/2014/main" val="3907361851"/>
                      </a:ext>
                    </a:extLst>
                  </a:tr>
                </a:tbl>
              </a:graphicData>
            </a:graphic>
          </p:graphicFrame>
        </mc:Choice>
        <mc:Fallback xmlns="">
          <p:graphicFrame>
            <p:nvGraphicFramePr>
              <p:cNvPr id="3" name="Table 2">
                <a:extLst>
                  <a:ext uri="{FF2B5EF4-FFF2-40B4-BE49-F238E27FC236}">
                    <a16:creationId xmlns:a16="http://schemas.microsoft.com/office/drawing/2014/main" id="{FCBCD7EF-CF0F-4E94-85C6-02140EF55BC9}"/>
                  </a:ext>
                </a:extLst>
              </p:cNvPr>
              <p:cNvGraphicFramePr>
                <a:graphicFrameLocks noGrp="1"/>
              </p:cNvGraphicFramePr>
              <p:nvPr>
                <p:extLst>
                  <p:ext uri="{D42A27DB-BD31-4B8C-83A1-F6EECF244321}">
                    <p14:modId xmlns:p14="http://schemas.microsoft.com/office/powerpoint/2010/main" val="161177830"/>
                  </p:ext>
                </p:extLst>
              </p:nvPr>
            </p:nvGraphicFramePr>
            <p:xfrm>
              <a:off x="158496" y="646176"/>
              <a:ext cx="8772144" cy="3718557"/>
            </p:xfrm>
            <a:graphic>
              <a:graphicData uri="http://schemas.openxmlformats.org/drawingml/2006/table">
                <a:tbl>
                  <a:tblPr firstRow="1">
                    <a:tableStyleId>{B301B821-A1FF-4177-AEE7-76D212191A09}</a:tableStyleId>
                  </a:tblPr>
                  <a:tblGrid>
                    <a:gridCol w="4413504">
                      <a:extLst>
                        <a:ext uri="{9D8B030D-6E8A-4147-A177-3AD203B41FA5}">
                          <a16:colId xmlns:a16="http://schemas.microsoft.com/office/drawing/2014/main" val="1477381559"/>
                        </a:ext>
                      </a:extLst>
                    </a:gridCol>
                    <a:gridCol w="4358640">
                      <a:extLst>
                        <a:ext uri="{9D8B030D-6E8A-4147-A177-3AD203B41FA5}">
                          <a16:colId xmlns:a16="http://schemas.microsoft.com/office/drawing/2014/main" val="4023795825"/>
                        </a:ext>
                      </a:extLst>
                    </a:gridCol>
                  </a:tblGrid>
                  <a:tr h="413899">
                    <a:tc>
                      <a:txBody>
                        <a:bodyPr/>
                        <a:lstStyle/>
                        <a:p>
                          <a:pPr algn="ctr" fontAlgn="base"/>
                          <a:r>
                            <a:rPr lang="en-US" sz="1800" b="1" dirty="0">
                              <a:solidFill>
                                <a:sysClr val="windowText" lastClr="000000"/>
                              </a:solidFill>
                              <a:effectLst/>
                            </a:rPr>
                            <a:t>Inverting Amplifier</a:t>
                          </a:r>
                          <a:endParaRPr lang="en-US" sz="1800" b="0" dirty="0">
                            <a:solidFill>
                              <a:sysClr val="windowText" lastClr="000000"/>
                            </a:solidFill>
                            <a:effectLst/>
                            <a:latin typeface="+mn-lt"/>
                          </a:endParaRPr>
                        </a:p>
                      </a:txBody>
                      <a:tcPr marL="5176" marR="5176" marT="2588" marB="2588" anchor="ctr"/>
                    </a:tc>
                    <a:tc>
                      <a:txBody>
                        <a:bodyPr/>
                        <a:lstStyle/>
                        <a:p>
                          <a:pPr algn="ctr" fontAlgn="base"/>
                          <a:r>
                            <a:rPr lang="en-US" sz="1800" b="1" dirty="0">
                              <a:solidFill>
                                <a:sysClr val="windowText" lastClr="000000"/>
                              </a:solidFill>
                              <a:effectLst/>
                            </a:rPr>
                            <a:t>Non-inverting Amplifier</a:t>
                          </a:r>
                          <a:endParaRPr lang="en-US" sz="1800" b="0" dirty="0">
                            <a:solidFill>
                              <a:sysClr val="windowText" lastClr="000000"/>
                            </a:solidFill>
                            <a:effectLst/>
                            <a:latin typeface="+mn-lt"/>
                          </a:endParaRPr>
                        </a:p>
                      </a:txBody>
                      <a:tcPr marL="5176" marR="5176" marT="2588" marB="2588" anchor="ctr"/>
                    </a:tc>
                    <a:extLst>
                      <a:ext uri="{0D108BD9-81ED-4DB2-BD59-A6C34878D82A}">
                        <a16:rowId xmlns:a16="http://schemas.microsoft.com/office/drawing/2014/main" val="1185333701"/>
                      </a:ext>
                    </a:extLst>
                  </a:tr>
                  <a:tr h="667576">
                    <a:tc>
                      <a:txBody>
                        <a:bodyPr/>
                        <a:lstStyle/>
                        <a:p>
                          <a:pPr marL="85725" indent="0" algn="l" fontAlgn="base"/>
                          <a:r>
                            <a:rPr lang="en-US" sz="1800" b="0" dirty="0">
                              <a:effectLst/>
                            </a:rPr>
                            <a:t>The feedback used in amplifier is voltage </a:t>
                          </a:r>
                          <a:r>
                            <a:rPr lang="en-US" sz="1800" b="0" kern="1200" dirty="0">
                              <a:solidFill>
                                <a:schemeClr val="dk1"/>
                              </a:solidFill>
                              <a:effectLst/>
                              <a:latin typeface="+mn-lt"/>
                              <a:ea typeface="+mn-ea"/>
                              <a:cs typeface="+mn-cs"/>
                            </a:rPr>
                            <a:t>shunt</a:t>
                          </a:r>
                          <a:r>
                            <a:rPr lang="en-US" sz="1800" b="0" dirty="0">
                              <a:effectLst/>
                            </a:rPr>
                            <a:t> or negative feedback</a:t>
                          </a:r>
                          <a:endParaRPr lang="en-US" sz="1800" b="0" dirty="0">
                            <a:effectLst/>
                            <a:latin typeface="+mn-lt"/>
                          </a:endParaRP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type of feedback used in amplifier is voltage series or negative feedback</a:t>
                          </a:r>
                        </a:p>
                      </a:txBody>
                      <a:tcPr marL="5176" marR="5176" marT="2588" marB="2588" anchor="ctr"/>
                    </a:tc>
                    <a:extLst>
                      <a:ext uri="{0D108BD9-81ED-4DB2-BD59-A6C34878D82A}">
                        <a16:rowId xmlns:a16="http://schemas.microsoft.com/office/drawing/2014/main" val="2633890569"/>
                      </a:ext>
                    </a:extLst>
                  </a:tr>
                  <a:tr h="413899">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output of this amplifier is inverted</a:t>
                          </a: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output of is in phase by the input signal</a:t>
                          </a:r>
                        </a:p>
                      </a:txBody>
                      <a:tcPr marL="5176" marR="5176" marT="2588" marB="2588" anchor="ctr"/>
                    </a:tc>
                    <a:extLst>
                      <a:ext uri="{0D108BD9-81ED-4DB2-BD59-A6C34878D82A}">
                        <a16:rowId xmlns:a16="http://schemas.microsoft.com/office/drawing/2014/main" val="3561188032"/>
                      </a:ext>
                    </a:extLst>
                  </a:tr>
                  <a:tr h="667576">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reference voltage can be given to the inverting terminal</a:t>
                          </a: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In this amplifier, the reference voltage can be given to the non-inverting terminal</a:t>
                          </a:r>
                        </a:p>
                      </a:txBody>
                      <a:tcPr marL="5176" marR="5176" marT="2588" marB="2588" anchor="ctr"/>
                    </a:tc>
                    <a:extLst>
                      <a:ext uri="{0D108BD9-81ED-4DB2-BD59-A6C34878D82A}">
                        <a16:rowId xmlns:a16="http://schemas.microsoft.com/office/drawing/2014/main" val="208833734"/>
                      </a:ext>
                    </a:extLst>
                  </a:tr>
                  <a:tr h="551124">
                    <a:tc>
                      <a:txBody>
                        <a:bodyPr/>
                        <a:lstStyle/>
                        <a:p>
                          <a:endParaRPr lang="ru-RU"/>
                        </a:p>
                      </a:txBody>
                      <a:tcPr marL="5176" marR="5176" marT="2588" marB="2588" anchor="ctr">
                        <a:blipFill>
                          <a:blip r:embed="rId3"/>
                          <a:stretch>
                            <a:fillRect l="-276" t="-396667" r="-99171" b="-203333"/>
                          </a:stretch>
                        </a:blipFill>
                      </a:tcPr>
                    </a:tc>
                    <a:tc>
                      <a:txBody>
                        <a:bodyPr/>
                        <a:lstStyle/>
                        <a:p>
                          <a:endParaRPr lang="ru-RU"/>
                        </a:p>
                      </a:txBody>
                      <a:tcPr marL="5176" marR="5176" marT="2588" marB="2588" anchor="ctr">
                        <a:blipFill>
                          <a:blip r:embed="rId3"/>
                          <a:stretch>
                            <a:fillRect l="-101538" t="-396667" r="-420" b="-203333"/>
                          </a:stretch>
                        </a:blipFill>
                      </a:tcPr>
                    </a:tc>
                    <a:extLst>
                      <a:ext uri="{0D108BD9-81ED-4DB2-BD59-A6C34878D82A}">
                        <a16:rowId xmlns:a16="http://schemas.microsoft.com/office/drawing/2014/main" val="2946861038"/>
                      </a:ext>
                    </a:extLst>
                  </a:tr>
                  <a:tr h="667576">
                    <a:tc>
                      <a:txBody>
                        <a:bodyPr/>
                        <a:lstStyle/>
                        <a:p>
                          <a:endParaRPr lang="ru-RU"/>
                        </a:p>
                      </a:txBody>
                      <a:tcPr marL="5176" marR="5176" marT="2588" marB="2588" anchor="ctr">
                        <a:blipFill>
                          <a:blip r:embed="rId3"/>
                          <a:stretch>
                            <a:fillRect l="-276" t="-406364" r="-99171" b="-66364"/>
                          </a:stretch>
                        </a:blipFill>
                      </a:tcPr>
                    </a:tc>
                    <a:tc>
                      <a:txBody>
                        <a:bodyPr/>
                        <a:lstStyle/>
                        <a:p>
                          <a:endParaRPr lang="ru-RU"/>
                        </a:p>
                      </a:txBody>
                      <a:tcPr marL="5176" marR="5176" marT="2588" marB="2588" anchor="ctr">
                        <a:blipFill>
                          <a:blip r:embed="rId3"/>
                          <a:stretch>
                            <a:fillRect l="-101538" t="-406364" r="-420" b="-66364"/>
                          </a:stretch>
                        </a:blipFill>
                      </a:tcPr>
                    </a:tc>
                    <a:extLst>
                      <a:ext uri="{0D108BD9-81ED-4DB2-BD59-A6C34878D82A}">
                        <a16:rowId xmlns:a16="http://schemas.microsoft.com/office/drawing/2014/main" val="2613432441"/>
                      </a:ext>
                    </a:extLst>
                  </a:tr>
                  <a:tr h="336907">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input impedance is </a:t>
                          </a:r>
                          <a:r>
                            <a:rPr lang="en-US" sz="1800" b="0" i="1" kern="1200" dirty="0">
                              <a:solidFill>
                                <a:schemeClr val="dk1"/>
                              </a:solidFill>
                              <a:effectLst/>
                              <a:latin typeface="+mn-lt"/>
                              <a:ea typeface="+mn-ea"/>
                              <a:cs typeface="+mn-cs"/>
                            </a:rPr>
                            <a:t>R</a:t>
                          </a:r>
                          <a:r>
                            <a:rPr lang="en-US" sz="1800" b="0" i="1" kern="1200" baseline="-25000" dirty="0">
                              <a:solidFill>
                                <a:schemeClr val="dk1"/>
                              </a:solidFill>
                              <a:effectLst/>
                              <a:latin typeface="+mn-lt"/>
                              <a:ea typeface="+mn-ea"/>
                              <a:cs typeface="+mn-cs"/>
                            </a:rPr>
                            <a:t>1</a:t>
                          </a:r>
                        </a:p>
                      </a:txBody>
                      <a:tcPr marL="5176" marR="5176" marT="2588" marB="2588" anchor="ctr"/>
                    </a:tc>
                    <a:tc>
                      <a:txBody>
                        <a:bodyPr/>
                        <a:lstStyle/>
                        <a:p>
                          <a:pPr marL="85725" indent="0" algn="l" defTabSz="457200" rtl="0" eaLnBrk="1" fontAlgn="base" latinLnBrk="0" hangingPunct="1"/>
                          <a:r>
                            <a:rPr lang="en-US" sz="1800" b="0" kern="1200" dirty="0">
                              <a:solidFill>
                                <a:schemeClr val="dk1"/>
                              </a:solidFill>
                              <a:effectLst/>
                              <a:latin typeface="+mn-lt"/>
                              <a:ea typeface="+mn-ea"/>
                              <a:cs typeface="+mn-cs"/>
                            </a:rPr>
                            <a:t>The input impedance is very large</a:t>
                          </a:r>
                        </a:p>
                      </a:txBody>
                      <a:tcPr marL="5176" marR="5176" marT="2588" marB="2588" anchor="ctr"/>
                    </a:tc>
                    <a:extLst>
                      <a:ext uri="{0D108BD9-81ED-4DB2-BD59-A6C34878D82A}">
                        <a16:rowId xmlns:a16="http://schemas.microsoft.com/office/drawing/2014/main" val="3907361851"/>
                      </a:ext>
                    </a:extLst>
                  </a:tr>
                </a:tbl>
              </a:graphicData>
            </a:graphic>
          </p:graphicFrame>
        </mc:Fallback>
      </mc:AlternateContent>
    </p:spTree>
    <p:extLst>
      <p:ext uri="{BB962C8B-B14F-4D97-AF65-F5344CB8AC3E}">
        <p14:creationId xmlns:p14="http://schemas.microsoft.com/office/powerpoint/2010/main" val="83606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C76A-D365-42A0-A277-7CBD97FA8D8B}"/>
              </a:ext>
            </a:extLst>
          </p:cNvPr>
          <p:cNvSpPr>
            <a:spLocks noGrp="1"/>
          </p:cNvSpPr>
          <p:nvPr>
            <p:ph type="title"/>
          </p:nvPr>
        </p:nvSpPr>
        <p:spPr/>
        <p:txBody>
          <a:bodyPr>
            <a:normAutofit fontScale="90000"/>
          </a:bodyPr>
          <a:lstStyle/>
          <a:p>
            <a:r>
              <a:rPr lang="en-US" dirty="0"/>
              <a:t>Unity Follower</a:t>
            </a:r>
          </a:p>
        </p:txBody>
      </p:sp>
      <p:pic>
        <p:nvPicPr>
          <p:cNvPr id="4" name="Picture 3">
            <a:extLst>
              <a:ext uri="{FF2B5EF4-FFF2-40B4-BE49-F238E27FC236}">
                <a16:creationId xmlns:a16="http://schemas.microsoft.com/office/drawing/2014/main" id="{9EB9F15E-8D89-4EF7-86F0-5F4A661F3585}"/>
              </a:ext>
            </a:extLst>
          </p:cNvPr>
          <p:cNvPicPr>
            <a:picLocks noChangeAspect="1"/>
          </p:cNvPicPr>
          <p:nvPr/>
        </p:nvPicPr>
        <p:blipFill>
          <a:blip r:embed="rId3"/>
          <a:stretch>
            <a:fillRect/>
          </a:stretch>
        </p:blipFill>
        <p:spPr>
          <a:xfrm>
            <a:off x="299630" y="948720"/>
            <a:ext cx="4323170" cy="2976095"/>
          </a:xfrm>
          <a:prstGeom prst="rect">
            <a:avLst/>
          </a:prstGeom>
        </p:spPr>
      </p:pic>
      <p:pic>
        <p:nvPicPr>
          <p:cNvPr id="5" name="Picture 4">
            <a:extLst>
              <a:ext uri="{FF2B5EF4-FFF2-40B4-BE49-F238E27FC236}">
                <a16:creationId xmlns:a16="http://schemas.microsoft.com/office/drawing/2014/main" id="{3D7E9D04-00EE-4718-B2FA-23ECF1CEF10B}"/>
              </a:ext>
            </a:extLst>
          </p:cNvPr>
          <p:cNvPicPr>
            <a:picLocks noChangeAspect="1"/>
          </p:cNvPicPr>
          <p:nvPr/>
        </p:nvPicPr>
        <p:blipFill rotWithShape="1">
          <a:blip r:embed="rId4"/>
          <a:srcRect l="7617"/>
          <a:stretch/>
        </p:blipFill>
        <p:spPr>
          <a:xfrm>
            <a:off x="4701932" y="717510"/>
            <a:ext cx="4285241" cy="3246058"/>
          </a:xfrm>
          <a:prstGeom prst="rect">
            <a:avLst/>
          </a:prstGeom>
        </p:spPr>
      </p:pic>
      <p:pic>
        <p:nvPicPr>
          <p:cNvPr id="8" name="Picture 7">
            <a:extLst>
              <a:ext uri="{FF2B5EF4-FFF2-40B4-BE49-F238E27FC236}">
                <a16:creationId xmlns:a16="http://schemas.microsoft.com/office/drawing/2014/main" id="{5461C8D4-4BD3-4235-B146-DC8AA2C5AF1B}"/>
              </a:ext>
            </a:extLst>
          </p:cNvPr>
          <p:cNvPicPr>
            <a:picLocks noChangeAspect="1"/>
          </p:cNvPicPr>
          <p:nvPr/>
        </p:nvPicPr>
        <p:blipFill>
          <a:blip r:embed="rId5"/>
          <a:stretch>
            <a:fillRect/>
          </a:stretch>
        </p:blipFill>
        <p:spPr>
          <a:xfrm>
            <a:off x="5930153" y="4148418"/>
            <a:ext cx="914400" cy="342900"/>
          </a:xfrm>
          <a:prstGeom prst="rect">
            <a:avLst/>
          </a:prstGeom>
        </p:spPr>
      </p:pic>
    </p:spTree>
    <p:extLst>
      <p:ext uri="{BB962C8B-B14F-4D97-AF65-F5344CB8AC3E}">
        <p14:creationId xmlns:p14="http://schemas.microsoft.com/office/powerpoint/2010/main" val="359602074"/>
      </p:ext>
    </p:extLst>
  </p:cSld>
  <p:clrMapOvr>
    <a:masterClrMapping/>
  </p:clrMapOvr>
</p:sld>
</file>

<file path=ppt/theme/theme1.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CFA2B30989F73D43AF451FFCF3D3DD95" ma:contentTypeVersion="11" ma:contentTypeDescription="Создание документа." ma:contentTypeScope="" ma:versionID="1bbf454b9f45e9ea672e9fd01b523aca">
  <xsd:schema xmlns:xsd="http://www.w3.org/2001/XMLSchema" xmlns:xs="http://www.w3.org/2001/XMLSchema" xmlns:p="http://schemas.microsoft.com/office/2006/metadata/properties" xmlns:ns2="cf053ed5-090e-46c5-9005-e386eca115f5" xmlns:ns3="32002c94-0d92-4976-a9f5-48ab22bccc70" targetNamespace="http://schemas.microsoft.com/office/2006/metadata/properties" ma:root="true" ma:fieldsID="65fac52e23e8bbf25e127b75ae37f5a1" ns2:_="" ns3:_="">
    <xsd:import namespace="cf053ed5-090e-46c5-9005-e386eca115f5"/>
    <xsd:import namespace="32002c94-0d92-4976-a9f5-48ab22bccc7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053ed5-090e-46c5-9005-e386eca115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Теги изображений" ma:readOnly="false" ma:fieldId="{5cf76f15-5ced-4ddc-b409-7134ff3c332f}" ma:taxonomyMulti="true" ma:sspId="66735372-3f99-461e-8bec-814d6c1cb42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2002c94-0d92-4976-a9f5-48ab22bccc7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9b0dddd-6638-4a18-bbab-26b5a0694ed3}" ma:internalName="TaxCatchAll" ma:showField="CatchAllData" ma:web="32002c94-0d92-4976-a9f5-48ab22bccc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f053ed5-090e-46c5-9005-e386eca115f5">
      <Terms xmlns="http://schemas.microsoft.com/office/infopath/2007/PartnerControls"/>
    </lcf76f155ced4ddcb4097134ff3c332f>
    <TaxCatchAll xmlns="32002c94-0d92-4976-a9f5-48ab22bccc70" xsi:nil="true"/>
  </documentManagement>
</p:properties>
</file>

<file path=customXml/itemProps1.xml><?xml version="1.0" encoding="utf-8"?>
<ds:datastoreItem xmlns:ds="http://schemas.openxmlformats.org/officeDocument/2006/customXml" ds:itemID="{8E43AE29-F5E7-41B2-B04F-2BBF7A5E75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053ed5-090e-46c5-9005-e386eca115f5"/>
    <ds:schemaRef ds:uri="32002c94-0d92-4976-a9f5-48ab22bccc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F6E892-EDDE-4F4D-9F45-3B025F59F260}">
  <ds:schemaRefs>
    <ds:schemaRef ds:uri="http://schemas.microsoft.com/sharepoint/v3/contenttype/forms"/>
  </ds:schemaRefs>
</ds:datastoreItem>
</file>

<file path=customXml/itemProps3.xml><?xml version="1.0" encoding="utf-8"?>
<ds:datastoreItem xmlns:ds="http://schemas.openxmlformats.org/officeDocument/2006/customXml" ds:itemID="{D9A23364-7F18-4E82-A11B-BF324B9C90F3}">
  <ds:schemaRefs>
    <ds:schemaRef ds:uri="http://purl.org/dc/terms/"/>
    <ds:schemaRef ds:uri="http://schemas.microsoft.com/office/2006/metadata/properties"/>
    <ds:schemaRef ds:uri="http://purl.org/dc/dcmitype/"/>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cf053ed5-090e-46c5-9005-e386eca115f5"/>
    <ds:schemaRef ds:uri="http://purl.org/dc/elements/1.1/"/>
    <ds:schemaRef ds:uri="32002c94-0d92-4976-a9f5-48ab22bccc70"/>
  </ds:schemaRefs>
</ds:datastoreItem>
</file>

<file path=docProps/app.xml><?xml version="1.0" encoding="utf-8"?>
<Properties xmlns="http://schemas.openxmlformats.org/officeDocument/2006/extended-properties" xmlns:vt="http://schemas.openxmlformats.org/officeDocument/2006/docPropsVTypes">
  <Template/>
  <TotalTime>34651</TotalTime>
  <Words>3162</Words>
  <Application>Microsoft Office PowerPoint</Application>
  <PresentationFormat>Экран (16:9)</PresentationFormat>
  <Paragraphs>403</Paragraphs>
  <Slides>32</Slides>
  <Notes>15</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3</vt:i4>
      </vt:variant>
      <vt:variant>
        <vt:lpstr>Заголовки слайдов</vt:lpstr>
      </vt:variant>
      <vt:variant>
        <vt:i4>32</vt:i4>
      </vt:variant>
    </vt:vector>
  </HeadingPairs>
  <TitlesOfParts>
    <vt:vector size="46" baseType="lpstr">
      <vt:lpstr>ALS Schlange sans</vt:lpstr>
      <vt:lpstr>Arial</vt:lpstr>
      <vt:lpstr>Calibri</vt:lpstr>
      <vt:lpstr>Calibri Light</vt:lpstr>
      <vt:lpstr>Cambria Math</vt:lpstr>
      <vt:lpstr>Golos Text</vt:lpstr>
      <vt:lpstr>Golos Text DemiBold</vt:lpstr>
      <vt:lpstr>Symbol</vt:lpstr>
      <vt:lpstr>Times New Roman</vt:lpstr>
      <vt:lpstr>Times-Roman</vt:lpstr>
      <vt:lpstr>Wingdings</vt:lpstr>
      <vt:lpstr>1_Cover</vt:lpstr>
      <vt:lpstr>Тема1</vt:lpstr>
      <vt:lpstr>Custom Design</vt:lpstr>
      <vt:lpstr>Laboratory Work 2 Operational amplifiers circuits design and simulation</vt:lpstr>
      <vt:lpstr>Summary</vt:lpstr>
      <vt:lpstr>Single-Ended Input</vt:lpstr>
      <vt:lpstr>Single-Ended Input</vt:lpstr>
      <vt:lpstr>Double-Ended (Differential) Input</vt:lpstr>
      <vt:lpstr>Inverting Amplifier</vt:lpstr>
      <vt:lpstr>Noninverting Amplifier</vt:lpstr>
      <vt:lpstr>Comparison Inverting And Noninverting Amplifier</vt:lpstr>
      <vt:lpstr>Unity Follower</vt:lpstr>
      <vt:lpstr>Summing Amplifier</vt:lpstr>
      <vt:lpstr>Op-Amp Performance</vt:lpstr>
      <vt:lpstr>Multiple-Stage Gains</vt:lpstr>
      <vt:lpstr>Voltage Subtractor</vt:lpstr>
      <vt:lpstr>Laboratory work 2</vt:lpstr>
      <vt:lpstr>Work purpose and goals</vt:lpstr>
      <vt:lpstr>Starting data</vt:lpstr>
      <vt:lpstr>Step 1: check of scheme gain</vt:lpstr>
      <vt:lpstr>Step 1: check of scheme gain</vt:lpstr>
      <vt:lpstr>Step 1: check of scheme gain</vt:lpstr>
      <vt:lpstr>Step 1: check of scheme gain</vt:lpstr>
      <vt:lpstr>Step 1: check of scheme gain</vt:lpstr>
      <vt:lpstr>Step 1: check of scheme gain</vt:lpstr>
      <vt:lpstr>Starting data</vt:lpstr>
      <vt:lpstr>Starting data</vt:lpstr>
      <vt:lpstr>Starting data</vt:lpstr>
      <vt:lpstr>Simulations: time domain simulation</vt:lpstr>
      <vt:lpstr>Simulations: frequency domain simulation</vt:lpstr>
      <vt:lpstr>Simulations</vt:lpstr>
      <vt:lpstr>Simulation results</vt:lpstr>
      <vt:lpstr>Conclusions</vt:lpstr>
      <vt:lpstr>Lab 2 submission form</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Поляков Николай Александрович</cp:lastModifiedBy>
  <cp:revision>260</cp:revision>
  <dcterms:created xsi:type="dcterms:W3CDTF">2014-06-27T12:30:22Z</dcterms:created>
  <dcterms:modified xsi:type="dcterms:W3CDTF">2022-11-11T04:19:36Z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0x010100CFA2B30989F73D43AF451FFCF3D3DD95</vt:lpwstr>
  </property>
  <property fmtid="{D5CDD505-2E9C-101B-9397-08002B2CF9AE}" pid="3" name="MediaServiceImageTags">
    <vt:lpwstr/>
  </property>
</Properties>
</file>